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1B0095D-EBC2-4D23-9377-4D0131B85B70}">
  <a:tblStyle styleId="{E1B0095D-EBC2-4D23-9377-4D0131B85B7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661" y="-821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"/>
          <p:cNvSpPr txBox="1"/>
          <p:nvPr/>
        </p:nvSpPr>
        <p:spPr>
          <a:xfrm>
            <a:off x="355002" y="3324113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Connecticut consumers could have saved </a:t>
            </a:r>
            <a:r>
              <a:rPr lang="en-US" sz="1800">
                <a:solidFill>
                  <a:schemeClr val="dk1"/>
                </a:solidFill>
              </a:rPr>
              <a:t>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12.8 million</a:t>
            </a:r>
            <a:r>
              <a:rPr lang="en-US" sz="1800">
                <a:solidFill>
                  <a:schemeClr val="dk1"/>
                </a:solidFill>
              </a:rPr>
              <a:t> i</a:t>
            </a:r>
            <a:r>
              <a:rPr i="0" lang="en-US" sz="1800" u="none" cap="none" strike="noStrike">
                <a:solidFill>
                  <a:schemeClr val="dk1"/>
                </a:solidFill>
              </a:rPr>
              <a:t>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February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" name="Google Shape;34;p9"/>
          <p:cNvGraphicFramePr/>
          <p:nvPr/>
        </p:nvGraphicFramePr>
        <p:xfrm>
          <a:off x="356433" y="46984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{E1B0095D-EBC2-4D23-9377-4D0131B85B70}</a:tableStyleId>
              </a:tblPr>
              <a:tblGrid>
                <a:gridCol w="4717225"/>
                <a:gridCol w="2753950"/>
              </a:tblGrid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– CL&amp;P: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11,919,791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United Illuminating: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908,286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February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12,828,077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A screenshot of a cell phone&#10;&#10;Description automatically generated" id="35" name="Google Shape;35;p9"/>
          <p:cNvPicPr preferRelativeResize="0"/>
          <p:nvPr/>
        </p:nvPicPr>
        <p:blipFill rotWithShape="1">
          <a:blip r:embed="rId4">
            <a:alphaModFix/>
          </a:blip>
          <a:srcRect b="0" l="935" r="2218" t="0"/>
          <a:stretch/>
        </p:blipFill>
        <p:spPr>
          <a:xfrm>
            <a:off x="-5013" y="-13648"/>
            <a:ext cx="8248261" cy="30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9"/>
          <p:cNvSpPr/>
          <p:nvPr/>
        </p:nvSpPr>
        <p:spPr>
          <a:xfrm>
            <a:off x="335951" y="6971838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February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5002" y="75482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8" name="Google Shape;38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5002" y="8409003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9" name="Google Shape;39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64818" y="9317835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9"/>
          <p:cNvSpPr txBox="1"/>
          <p:nvPr/>
        </p:nvSpPr>
        <p:spPr>
          <a:xfrm>
            <a:off x="1156611" y="7736642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Monthly </a:t>
            </a:r>
            <a:r>
              <a:rPr lang="en-US" sz="1800">
                <a:solidFill>
                  <a:schemeClr val="dk1"/>
                </a:solidFill>
              </a:rPr>
              <a:t>shopping/dining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certificate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1156611" y="8607533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Electric vehicle charger rebate and free weekend EV charging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9"/>
          <p:cNvSpPr txBox="1"/>
          <p:nvPr/>
        </p:nvSpPr>
        <p:spPr>
          <a:xfrm>
            <a:off x="1156611" y="9478424"/>
            <a:ext cx="60045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Charitable donation based on customer usage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9"/>
          <p:cNvSpPr txBox="1"/>
          <p:nvPr/>
        </p:nvSpPr>
        <p:spPr>
          <a:xfrm>
            <a:off x="3841485" y="10136184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Connecticut Rate Board – www.energizect.com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