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056183A-22DB-4B56-82EB-FBDCE9DF9507}">
  <a:tblStyle styleId="{F056183A-22DB-4B56-82EB-FBDCE9DF950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/>
          <p:nvPr/>
        </p:nvSpPr>
        <p:spPr>
          <a:xfrm>
            <a:off x="355002" y="3324113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Connecticut consumers could have saved </a:t>
            </a:r>
            <a:r>
              <a:rPr lang="en-US" sz="1800">
                <a:solidFill>
                  <a:schemeClr val="dk1"/>
                </a:solidFill>
              </a:rPr>
              <a:t>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13.8 million</a:t>
            </a:r>
            <a:r>
              <a:rPr lang="en-US" sz="1800">
                <a:solidFill>
                  <a:schemeClr val="dk1"/>
                </a:solidFill>
              </a:rPr>
              <a:t> i</a:t>
            </a:r>
            <a:r>
              <a:rPr i="0" lang="en-US" sz="1800" u="none" cap="none" strike="noStrike">
                <a:solidFill>
                  <a:schemeClr val="dk1"/>
                </a:solidFill>
              </a:rPr>
              <a:t>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March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9"/>
          <p:cNvGraphicFramePr/>
          <p:nvPr/>
        </p:nvGraphicFramePr>
        <p:xfrm>
          <a:off x="356433" y="46984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{F056183A-22DB-4B56-82EB-FBDCE9DF9507}</a:tableStyleId>
              </a:tblPr>
              <a:tblGrid>
                <a:gridCol w="4717225"/>
                <a:gridCol w="2753950"/>
              </a:tblGrid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– CL&amp;P: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12,435,474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United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1,413,518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March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13,848,992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9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9"/>
          <p:cNvSpPr/>
          <p:nvPr/>
        </p:nvSpPr>
        <p:spPr>
          <a:xfrm>
            <a:off x="335951" y="69718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March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5002" y="75482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8" name="Google Shape;38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55002" y="840900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9" name="Google Shape;39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64818" y="9317835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 txBox="1"/>
          <p:nvPr/>
        </p:nvSpPr>
        <p:spPr>
          <a:xfrm>
            <a:off x="1156611" y="7736642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Monthly </a:t>
            </a:r>
            <a:r>
              <a:rPr lang="en-US" sz="1800">
                <a:solidFill>
                  <a:schemeClr val="dk1"/>
                </a:solidFill>
              </a:rPr>
              <a:t>shopping/dining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certificate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1156611" y="8607533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Electric vehicle charger rebate and free weekend EV charging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9"/>
          <p:cNvSpPr txBox="1"/>
          <p:nvPr/>
        </p:nvSpPr>
        <p:spPr>
          <a:xfrm>
            <a:off x="1156611" y="9478424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Charitable donation based on customer usage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 txBox="1"/>
          <p:nvPr/>
        </p:nvSpPr>
        <p:spPr>
          <a:xfrm>
            <a:off x="3841485" y="10136184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Connecticut Rate Board – www.energizect.com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