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A5E4593-A373-44DF-9EDF-306F0D732DCA}">
  <a:tblStyle styleId="{CA5E4593-A373-44DF-9EDF-306F0D732DC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/>
        </p:nvSpPr>
        <p:spPr>
          <a:xfrm>
            <a:off x="355002" y="3266963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Illinois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72.4 million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February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9"/>
          <p:cNvGraphicFramePr/>
          <p:nvPr/>
        </p:nvGraphicFramePr>
        <p:xfrm>
          <a:off x="335951" y="460574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{CA5E4593-A373-44DF-9EDF-306F0D732DCA}</a:tableStyleId>
              </a:tblPr>
              <a:tblGrid>
                <a:gridCol w="4717225"/>
                <a:gridCol w="2753950"/>
              </a:tblGrid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Ameren I - CIPS: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4,922,165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Ameren II - CILCO: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2,409,988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Ameren III – IP: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7,181,144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ComEd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57,930,288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February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72,443,885</a:t>
                      </a:r>
                      <a:endParaRPr b="1" sz="18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9"/>
          <p:cNvSpPr/>
          <p:nvPr/>
        </p:nvSpPr>
        <p:spPr>
          <a:xfrm>
            <a:off x="341354" y="7187543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February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002" y="75863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46615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317835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9"/>
          <p:cNvSpPr txBox="1"/>
          <p:nvPr/>
        </p:nvSpPr>
        <p:spPr>
          <a:xfrm>
            <a:off x="1156611" y="7774742"/>
            <a:ext cx="635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Two $25 gift cards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9"/>
          <p:cNvSpPr txBox="1"/>
          <p:nvPr/>
        </p:nvSpPr>
        <p:spPr>
          <a:xfrm>
            <a:off x="1156611" y="8664683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100% wind energy and a free solar speaker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1156611" y="9442808"/>
            <a:ext cx="66505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National </a:t>
            </a:r>
            <a:r>
              <a:rPr lang="en-US" sz="1800">
                <a:solidFill>
                  <a:schemeClr val="dk1"/>
                </a:solidFill>
              </a:rPr>
              <a:t>Parks pass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3841485" y="10115659"/>
            <a:ext cx="6004541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Plug In Illinois website – www.pluginillinois.com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0"/>
            <a:ext cx="8251767" cy="305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