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5" r:id="rId4"/>
  </p:sldMasterIdLst>
  <p:notesMasterIdLst>
    <p:notesMasterId r:id="rId5"/>
  </p:notesMasterIdLst>
  <p:sldIdLst>
    <p:sldId id="256" r:id="rId6"/>
  </p:sldIdLst>
  <p:sldSz cy="10515600" cx="8229600"/>
  <p:notesSz cx="6858000" cy="9144000"/>
  <p:embeddedFontLst>
    <p:embeddedFont>
      <p:font typeface="Gill Sans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764AE9D-B686-47FE-B475-5BEB21E80811}">
  <a:tblStyle styleId="{3764AE9D-B686-47FE-B475-5BEB21E80811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fill>
          <a:solidFill>
            <a:srgbClr val="CFD7E7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FD7E7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illSans-regular.fntdata"/><Relationship Id="rId8" Type="http://schemas.openxmlformats.org/officeDocument/2006/relationships/font" Target="fonts/Gill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" name="Google Shape;3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617220" y="3266653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1234440" y="4240085"/>
            <a:ext cx="5760720" cy="744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ACD46F"/>
              </a:buClr>
              <a:buSzPts val="3067"/>
              <a:buNone/>
              <a:defRPr sz="3067">
                <a:solidFill>
                  <a:srgbClr val="ACD46F"/>
                </a:solidFill>
              </a:defRPr>
            </a:lvl1pPr>
            <a:lvl2pPr lvl="1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" type="body"/>
          </p:nvPr>
        </p:nvSpPr>
        <p:spPr>
          <a:xfrm>
            <a:off x="411480" y="2453641"/>
            <a:ext cx="7216541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/>
          <p:nvPr>
            <p:ph idx="1" type="body"/>
          </p:nvPr>
        </p:nvSpPr>
        <p:spPr>
          <a:xfrm>
            <a:off x="4114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18" name="Google Shape;18;p5"/>
          <p:cNvSpPr txBox="1"/>
          <p:nvPr>
            <p:ph idx="2" type="body"/>
          </p:nvPr>
        </p:nvSpPr>
        <p:spPr>
          <a:xfrm>
            <a:off x="41833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" type="body"/>
          </p:nvPr>
        </p:nvSpPr>
        <p:spPr>
          <a:xfrm>
            <a:off x="411480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2" name="Google Shape;22;p6"/>
          <p:cNvSpPr txBox="1"/>
          <p:nvPr>
            <p:ph idx="2" type="body"/>
          </p:nvPr>
        </p:nvSpPr>
        <p:spPr>
          <a:xfrm>
            <a:off x="2993844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3" name="Google Shape;23;p6"/>
          <p:cNvSpPr txBox="1"/>
          <p:nvPr>
            <p:ph idx="3" type="body"/>
          </p:nvPr>
        </p:nvSpPr>
        <p:spPr>
          <a:xfrm>
            <a:off x="5586772" y="2453645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 b="0" i="0" sz="4907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11480" y="2453641"/>
            <a:ext cx="74066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23354" lvl="5" marL="27432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23354" lvl="6" marL="32004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23354" lvl="7" marL="36576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23354" lvl="8" marL="41148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/>
          <p:nvPr/>
        </p:nvSpPr>
        <p:spPr>
          <a:xfrm>
            <a:off x="355002" y="3266963"/>
            <a:ext cx="7551869" cy="1600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shopping for the best deal for electricity, Illinois consumers could have saved more than 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$</a:t>
            </a:r>
            <a:r>
              <a:rPr b="1" lang="en-US" sz="1800">
                <a:solidFill>
                  <a:srgbClr val="FF0000"/>
                </a:solidFill>
              </a:rPr>
              <a:t>63.4 million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lang="en-US" sz="1800">
                <a:solidFill>
                  <a:schemeClr val="dk1"/>
                </a:solidFill>
              </a:rPr>
              <a:t>March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benefited from a wide range of value-added products and services by switching to competitive suppliers. 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3" name="Google Shape;33;p9"/>
          <p:cNvGraphicFramePr/>
          <p:nvPr/>
        </p:nvGraphicFramePr>
        <p:xfrm>
          <a:off x="335951" y="460574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{3764AE9D-B686-47FE-B475-5BEB21E80811}</a:tableStyleId>
              </a:tblPr>
              <a:tblGrid>
                <a:gridCol w="4717225"/>
                <a:gridCol w="2753950"/>
              </a:tblGrid>
              <a:tr h="416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Savings Over</a:t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6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Ameren I - CIPS: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3,993,397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6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Ameren II - CILCO: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2,036,973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6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Ameren III – IP: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5,947,341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6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ComEd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51,379,783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6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March  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Potential Market Savings:</a:t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63,357,494</a:t>
                      </a:r>
                      <a:endParaRPr b="1" sz="1800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4" name="Google Shape;34;p9"/>
          <p:cNvSpPr/>
          <p:nvPr/>
        </p:nvSpPr>
        <p:spPr>
          <a:xfrm>
            <a:off x="341354" y="7187543"/>
            <a:ext cx="41148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1800">
                <a:solidFill>
                  <a:schemeClr val="dk2"/>
                </a:solidFill>
              </a:rPr>
              <a:t>March </a:t>
            </a: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Notable Offers: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" name="Google Shape;35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5002" y="7586398"/>
            <a:ext cx="673327" cy="8183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sign&#10;&#10;Description automatically generated" id="36" name="Google Shape;36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5002" y="8466153"/>
            <a:ext cx="711427" cy="82651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37" name="Google Shape;37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64818" y="9317835"/>
            <a:ext cx="891793" cy="818351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9"/>
          <p:cNvSpPr txBox="1"/>
          <p:nvPr/>
        </p:nvSpPr>
        <p:spPr>
          <a:xfrm>
            <a:off x="1156611" y="7774742"/>
            <a:ext cx="6358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Two $25 gift cards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9"/>
          <p:cNvSpPr txBox="1"/>
          <p:nvPr/>
        </p:nvSpPr>
        <p:spPr>
          <a:xfrm>
            <a:off x="1156611" y="8664683"/>
            <a:ext cx="652053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100% wind energy and a free solar speaker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9"/>
          <p:cNvSpPr txBox="1"/>
          <p:nvPr/>
        </p:nvSpPr>
        <p:spPr>
          <a:xfrm>
            <a:off x="1156611" y="9442808"/>
            <a:ext cx="665052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National </a:t>
            </a:r>
            <a:r>
              <a:rPr lang="en-US" sz="1800">
                <a:solidFill>
                  <a:schemeClr val="dk1"/>
                </a:solidFill>
              </a:rPr>
              <a:t>Parks pass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9"/>
          <p:cNvSpPr txBox="1"/>
          <p:nvPr/>
        </p:nvSpPr>
        <p:spPr>
          <a:xfrm>
            <a:off x="3841485" y="10115659"/>
            <a:ext cx="6004541" cy="2923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Plug In Illinois website – www.pluginillinois.com</a:t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0" y="0"/>
            <a:ext cx="8251767" cy="30562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