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8744310-4D15-42F6-B6CA-9F040914D820}">
  <a:tblStyle styleId="{58744310-4D15-42F6-B6CA-9F040914D82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231116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By shopping for the best deal for electricity, Maryland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12.8 million</a:t>
            </a:r>
            <a:r>
              <a:rPr b="1" i="0" lang="en-US" sz="1800" u="none" cap="none" strike="noStrike">
                <a:solidFill>
                  <a:srgbClr val="FF0000"/>
                </a:solidFill>
              </a:rPr>
              <a:t> </a:t>
            </a:r>
            <a:r>
              <a:rPr i="0" lang="en-US" sz="1800" u="none" cap="none" strike="noStrike">
                <a:solidFill>
                  <a:schemeClr val="dk1"/>
                </a:solidFill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March </a:t>
            </a:r>
            <a:r>
              <a:rPr i="0" lang="en-US" sz="1800" u="none" cap="none" strike="noStrike">
                <a:solidFill>
                  <a:schemeClr val="dk1"/>
                </a:solidFill>
              </a:rPr>
              <a:t>and benefited from a wide range of value-added products and services by switching to competitive suppliers. 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95349" y="4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{58744310-4D15-42F6-B6CA-9F040914D820}</a:tableStyleId>
              </a:tblPr>
              <a:tblGrid>
                <a:gridCol w="4717225"/>
                <a:gridCol w="2753950"/>
              </a:tblGrid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BGE: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$6,297,286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Delmarva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2,035,461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Potom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1,048,448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Pepco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3,453,737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March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12,834,932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95288" y="72819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March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" y="76967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5288" y="8563609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106" y="940550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/>
        </p:nvSpPr>
        <p:spPr>
          <a:xfrm>
            <a:off x="1175233" y="7900566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worth of shopping rewards per month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56611" y="8744682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One tree planted on the customer’s behalf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1156611" y="9543632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2440924" y="10179131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MD PSC – www.psc.state.md.us/electricchoice/shop-and-compare/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4" name="Google Shape;44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8661" y="-18662"/>
            <a:ext cx="8248262" cy="3081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