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5" r:id="rId4"/>
  </p:sldMasterIdLst>
  <p:notesMasterIdLst>
    <p:notesMasterId r:id="rId5"/>
  </p:notesMasterIdLst>
  <p:sldIdLst>
    <p:sldId id="256" r:id="rId6"/>
  </p:sldIdLst>
  <p:sldSz cy="10515600" cx="8229600"/>
  <p:notesSz cx="6858000" cy="9144000"/>
  <p:embeddedFontLst>
    <p:embeddedFont>
      <p:font typeface="Gill Sans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F3BA205-7645-4C5E-B2D7-2BAD08A8D566}">
  <a:tblStyle styleId="{1F3BA205-7645-4C5E-B2D7-2BAD08A8D56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illSans-regular.fntdata"/><Relationship Id="rId8" Type="http://schemas.openxmlformats.org/officeDocument/2006/relationships/font" Target="fonts/Gill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" name="Google Shape;3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617220" y="3266653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1234440" y="4240085"/>
            <a:ext cx="5760720" cy="744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ACD46F"/>
              </a:buClr>
              <a:buSzPts val="3067"/>
              <a:buNone/>
              <a:defRPr sz="3067">
                <a:solidFill>
                  <a:srgbClr val="ACD46F"/>
                </a:solidFill>
              </a:defRPr>
            </a:lvl1pPr>
            <a:lvl2pPr lvl="1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" type="body"/>
          </p:nvPr>
        </p:nvSpPr>
        <p:spPr>
          <a:xfrm>
            <a:off x="411480" y="2453641"/>
            <a:ext cx="7216541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idx="1" type="body"/>
          </p:nvPr>
        </p:nvSpPr>
        <p:spPr>
          <a:xfrm>
            <a:off x="4114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18" name="Google Shape;18;p5"/>
          <p:cNvSpPr txBox="1"/>
          <p:nvPr>
            <p:ph idx="2" type="body"/>
          </p:nvPr>
        </p:nvSpPr>
        <p:spPr>
          <a:xfrm>
            <a:off x="41833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" type="body"/>
          </p:nvPr>
        </p:nvSpPr>
        <p:spPr>
          <a:xfrm>
            <a:off x="411480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2" name="Google Shape;22;p6"/>
          <p:cNvSpPr txBox="1"/>
          <p:nvPr>
            <p:ph idx="2" type="body"/>
          </p:nvPr>
        </p:nvSpPr>
        <p:spPr>
          <a:xfrm>
            <a:off x="2993844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3" name="Google Shape;23;p6"/>
          <p:cNvSpPr txBox="1"/>
          <p:nvPr>
            <p:ph idx="3" type="body"/>
          </p:nvPr>
        </p:nvSpPr>
        <p:spPr>
          <a:xfrm>
            <a:off x="5586772" y="2453645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 b="0" i="0" sz="4907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11480" y="2453641"/>
            <a:ext cx="74066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23354" lvl="5" marL="27432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23354" lvl="6" marL="32004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23354" lvl="7" marL="36576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23354" lvl="8" marL="41148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8229600" cy="3081345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9"/>
          <p:cNvSpPr txBox="1"/>
          <p:nvPr/>
        </p:nvSpPr>
        <p:spPr>
          <a:xfrm>
            <a:off x="194553" y="3324113"/>
            <a:ext cx="7879500" cy="160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shopping for the best deal for electricity, Massachusetts consumers could have saved more than </a:t>
            </a:r>
            <a:r>
              <a:rPr b="1" i="0" lang="en-US" sz="2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$</a:t>
            </a:r>
            <a:r>
              <a:rPr b="1" lang="en-US" sz="2000">
                <a:solidFill>
                  <a:srgbClr val="FF0000"/>
                </a:solidFill>
              </a:rPr>
              <a:t>37.7 million 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en-US" sz="2000">
                <a:solidFill>
                  <a:schemeClr val="dk1"/>
                </a:solidFill>
              </a:rPr>
              <a:t>February 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benefited from a wide range of value-added products and services by switching to competitive suppliers.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4" name="Google Shape;34;p9"/>
          <p:cNvGraphicFramePr/>
          <p:nvPr/>
        </p:nvGraphicFramePr>
        <p:xfrm>
          <a:off x="379211" y="482126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{1F3BA205-7645-4C5E-B2D7-2BAD08A8D566}</a:tableStyleId>
              </a:tblPr>
              <a:tblGrid>
                <a:gridCol w="4717225"/>
                <a:gridCol w="2753950"/>
              </a:tblGrid>
              <a:tr h="440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Savings Over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sz="20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0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Eversource Energy East:</a:t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$25,767,494</a:t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0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Eversource Energy West:</a:t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241,727</a:t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0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National Grid: </a:t>
                      </a:r>
                      <a:endParaRPr sz="20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10,987,865</a:t>
                      </a:r>
                      <a:endParaRPr sz="20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0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Unitil: </a:t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$747,162</a:t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0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February </a:t>
                      </a: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Potential Market Savings:</a:t>
                      </a:r>
                      <a:endParaRPr sz="20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b="1" lang="en-US" sz="20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37,744,248</a:t>
                      </a:r>
                      <a:endParaRPr b="1" sz="2000" u="none" cap="none" strike="noStrik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5" name="Google Shape;35;p9"/>
          <p:cNvSpPr txBox="1"/>
          <p:nvPr/>
        </p:nvSpPr>
        <p:spPr>
          <a:xfrm>
            <a:off x="382478" y="7495088"/>
            <a:ext cx="71226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2000">
                <a:solidFill>
                  <a:schemeClr val="dk2"/>
                </a:solidFill>
              </a:rPr>
              <a:t>February </a:t>
            </a: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Notable Offers: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9"/>
          <p:cNvSpPr txBox="1"/>
          <p:nvPr/>
        </p:nvSpPr>
        <p:spPr>
          <a:xfrm>
            <a:off x="1160534" y="8101519"/>
            <a:ext cx="600454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$25 Amazon gift card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/>
          <p:nvPr/>
        </p:nvSpPr>
        <p:spPr>
          <a:xfrm>
            <a:off x="1160523" y="8972625"/>
            <a:ext cx="5566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Carbon offset and charitable contributions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9"/>
          <p:cNvSpPr txBox="1"/>
          <p:nvPr/>
        </p:nvSpPr>
        <p:spPr>
          <a:xfrm>
            <a:off x="1160523" y="9815850"/>
            <a:ext cx="5175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National Park Pass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" name="Google Shape;39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6484" y="7867929"/>
            <a:ext cx="673327" cy="8183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ign&#10;&#10;Description automatically generated" id="40" name="Google Shape;40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92184" y="8745053"/>
            <a:ext cx="711427" cy="8265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41" name="Google Shape;41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97824" y="9624322"/>
            <a:ext cx="891793" cy="818351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9"/>
          <p:cNvSpPr/>
          <p:nvPr/>
        </p:nvSpPr>
        <p:spPr>
          <a:xfrm>
            <a:off x="5089595" y="10142345"/>
            <a:ext cx="4114800" cy="2923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www.energyswitchma.gov</a:t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