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A28B403-5DF2-4D99-9792-73DF850BD83F}">
  <a:tblStyle styleId="{4A28B403-5DF2-4D99-9792-73DF850BD83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194553" y="3324113"/>
            <a:ext cx="78795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Massachusetts consumers could have saved more than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2000">
                <a:solidFill>
                  <a:srgbClr val="FF0000"/>
                </a:solidFill>
              </a:rPr>
              <a:t>40.7 million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000">
                <a:solidFill>
                  <a:schemeClr val="dk1"/>
                </a:solidFill>
              </a:rPr>
              <a:t>March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79211" y="48212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{4A28B403-5DF2-4D99-9792-73DF850BD83F}</a:tableStyleId>
              </a:tblPr>
              <a:tblGrid>
                <a:gridCol w="4717225"/>
                <a:gridCol w="2753950"/>
              </a:tblGrid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East: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$23,578,164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West: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293,110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 Grid: 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15,684,784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Unitil: 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$1,182,860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March 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20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40,738,918</a:t>
                      </a:r>
                      <a:endParaRPr b="1" sz="20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" name="Google Shape;35;p9"/>
          <p:cNvSpPr txBox="1"/>
          <p:nvPr/>
        </p:nvSpPr>
        <p:spPr>
          <a:xfrm>
            <a:off x="382478" y="7495088"/>
            <a:ext cx="7122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2"/>
                </a:solidFill>
              </a:rPr>
              <a:t>March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9"/>
          <p:cNvSpPr txBox="1"/>
          <p:nvPr/>
        </p:nvSpPr>
        <p:spPr>
          <a:xfrm>
            <a:off x="1160534" y="8101519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$25 Amazon gift card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1160523" y="8972625"/>
            <a:ext cx="5566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Carbon offset and charitable contributions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1160523" y="9815850"/>
            <a:ext cx="517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National Park Pass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84" y="786792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40" name="Google Shape;4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2184" y="874505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41" name="Google Shape;41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7824" y="962432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/>
          <p:nvPr/>
        </p:nvSpPr>
        <p:spPr>
          <a:xfrm>
            <a:off x="5089595" y="10142345"/>
            <a:ext cx="4114800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www.energyswitchma.gov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