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2" r:id="rId5"/>
    <p:sldId id="266" r:id="rId6"/>
    <p:sldId id="277" r:id="rId7"/>
    <p:sldId id="267" r:id="rId8"/>
    <p:sldId id="2115" r:id="rId9"/>
    <p:sldId id="2113" r:id="rId10"/>
    <p:sldId id="2116" r:id="rId11"/>
  </p:sldIdLst>
  <p:sldSz cx="9144000" cy="6858000" type="screen4x3"/>
  <p:notesSz cx="6858000" cy="1304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78036" autoAdjust="0"/>
  </p:normalViewPr>
  <p:slideViewPr>
    <p:cSldViewPr snapToGrid="0">
      <p:cViewPr varScale="1">
        <p:scale>
          <a:sx n="56" d="100"/>
          <a:sy n="56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ommerstanley\Desktop\98-19%20and%2001-19%20state%20pricing%20so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ommerstanley\Desktop\98-19%20and%2001-19%20state%20pricing%20so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ommerstanley\Desktop\Price%20Analysis%20RSS%2009NOV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ommerstanley\Desktop\Price%20Analysis%20RSS%2009NOV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All-Sector Price Sort (1998-2019) (%)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'State Price Sort 98-19 NEW'!$K$1</c:f>
              <c:strCache>
                <c:ptCount val="1"/>
                <c:pt idx="0">
                  <c:v>Competitive Jurisdictions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'State Price Sort 98-19 NEW'!$J$2:$J$50</c:f>
              <c:strCache>
                <c:ptCount val="49"/>
                <c:pt idx="0">
                  <c:v>KY</c:v>
                </c:pt>
                <c:pt idx="1">
                  <c:v>WI</c:v>
                </c:pt>
                <c:pt idx="2">
                  <c:v>WA</c:v>
                </c:pt>
                <c:pt idx="3">
                  <c:v>ID</c:v>
                </c:pt>
                <c:pt idx="4">
                  <c:v>RI</c:v>
                </c:pt>
                <c:pt idx="5">
                  <c:v>CA</c:v>
                </c:pt>
                <c:pt idx="6">
                  <c:v>MA</c:v>
                </c:pt>
                <c:pt idx="7">
                  <c:v>MT</c:v>
                </c:pt>
                <c:pt idx="8">
                  <c:v>WY</c:v>
                </c:pt>
                <c:pt idx="9">
                  <c:v>MN</c:v>
                </c:pt>
                <c:pt idx="10">
                  <c:v>OR</c:v>
                </c:pt>
                <c:pt idx="11">
                  <c:v>IN</c:v>
                </c:pt>
                <c:pt idx="12">
                  <c:v>CT</c:v>
                </c:pt>
                <c:pt idx="13">
                  <c:v>SC</c:v>
                </c:pt>
                <c:pt idx="14">
                  <c:v>AL</c:v>
                </c:pt>
                <c:pt idx="15">
                  <c:v>NE</c:v>
                </c:pt>
                <c:pt idx="16">
                  <c:v>TN</c:v>
                </c:pt>
                <c:pt idx="17">
                  <c:v>CO</c:v>
                </c:pt>
                <c:pt idx="18">
                  <c:v>WV</c:v>
                </c:pt>
                <c:pt idx="19">
                  <c:v>MI</c:v>
                </c:pt>
                <c:pt idx="20">
                  <c:v>DC</c:v>
                </c:pt>
                <c:pt idx="21">
                  <c:v>KS</c:v>
                </c:pt>
                <c:pt idx="22">
                  <c:v>VA</c:v>
                </c:pt>
                <c:pt idx="23">
                  <c:v>UT</c:v>
                </c:pt>
                <c:pt idx="24">
                  <c:v>MD</c:v>
                </c:pt>
                <c:pt idx="25">
                  <c:v>ND</c:v>
                </c:pt>
                <c:pt idx="26">
                  <c:v>SD</c:v>
                </c:pt>
                <c:pt idx="27">
                  <c:v>VT</c:v>
                </c:pt>
                <c:pt idx="28">
                  <c:v>MS</c:v>
                </c:pt>
                <c:pt idx="29">
                  <c:v>MO</c:v>
                </c:pt>
                <c:pt idx="30">
                  <c:v>IA</c:v>
                </c:pt>
                <c:pt idx="31">
                  <c:v>DE</c:v>
                </c:pt>
                <c:pt idx="32">
                  <c:v>FL</c:v>
                </c:pt>
                <c:pt idx="33">
                  <c:v>NV</c:v>
                </c:pt>
                <c:pt idx="34">
                  <c:v>GA</c:v>
                </c:pt>
                <c:pt idx="35">
                  <c:v>OH</c:v>
                </c:pt>
                <c:pt idx="36">
                  <c:v>NC</c:v>
                </c:pt>
                <c:pt idx="37">
                  <c:v>AZ</c:v>
                </c:pt>
                <c:pt idx="38">
                  <c:v>TX</c:v>
                </c:pt>
                <c:pt idx="39">
                  <c:v>ME</c:v>
                </c:pt>
                <c:pt idx="40">
                  <c:v>NH</c:v>
                </c:pt>
                <c:pt idx="41">
                  <c:v>OK</c:v>
                </c:pt>
                <c:pt idx="42">
                  <c:v>AR</c:v>
                </c:pt>
                <c:pt idx="43">
                  <c:v>NY</c:v>
                </c:pt>
                <c:pt idx="44">
                  <c:v>NM</c:v>
                </c:pt>
                <c:pt idx="45">
                  <c:v>NJ</c:v>
                </c:pt>
                <c:pt idx="46">
                  <c:v>LA</c:v>
                </c:pt>
                <c:pt idx="47">
                  <c:v>IL</c:v>
                </c:pt>
                <c:pt idx="48">
                  <c:v>PA</c:v>
                </c:pt>
              </c:strCache>
            </c:strRef>
          </c:cat>
          <c:val>
            <c:numRef>
              <c:f>'State Price Sort 98-19 NEW'!$K$2:$K$50</c:f>
              <c:numCache>
                <c:formatCode>0.00%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0.93421304023516516</c:v>
                </c:pt>
                <c:pt idx="5">
                  <c:v>0</c:v>
                </c:pt>
                <c:pt idx="6">
                  <c:v>0.90839674826929051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0.81953093916318531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0.63939642681551334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0.60801808230514232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0.54599606652303678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0.47751998075767454</c:v>
                </c:pt>
                <c:pt idx="36">
                  <c:v>0</c:v>
                </c:pt>
                <c:pt idx="37">
                  <c:v>0</c:v>
                </c:pt>
                <c:pt idx="38">
                  <c:v>0.45009888472808274</c:v>
                </c:pt>
                <c:pt idx="39">
                  <c:v>0.44345473000915159</c:v>
                </c:pt>
                <c:pt idx="40">
                  <c:v>0.44290315179014678</c:v>
                </c:pt>
                <c:pt idx="41">
                  <c:v>0</c:v>
                </c:pt>
                <c:pt idx="42">
                  <c:v>0</c:v>
                </c:pt>
                <c:pt idx="43">
                  <c:v>0.35333369013040061</c:v>
                </c:pt>
                <c:pt idx="44">
                  <c:v>0</c:v>
                </c:pt>
                <c:pt idx="45">
                  <c:v>0.32491204754226233</c:v>
                </c:pt>
                <c:pt idx="46">
                  <c:v>0</c:v>
                </c:pt>
                <c:pt idx="47">
                  <c:v>0.26818162476768592</c:v>
                </c:pt>
                <c:pt idx="48">
                  <c:v>0.25270247251700828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D-3645-91FD-89B8776F4C91}"/>
            </c:ext>
          </c:extLst>
        </c:ser>
        <c:ser>
          <c:idx val="1"/>
          <c:order val="1"/>
          <c:tx>
            <c:strRef>
              <c:f>'State Price Sort 98-19 NEW'!$L$1</c:f>
              <c:strCache>
                <c:ptCount val="1"/>
                <c:pt idx="0">
                  <c:v>Monopoly States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'State Price Sort 98-19 NEW'!$J$2:$J$50</c:f>
              <c:strCache>
                <c:ptCount val="49"/>
                <c:pt idx="0">
                  <c:v>KY</c:v>
                </c:pt>
                <c:pt idx="1">
                  <c:v>WI</c:v>
                </c:pt>
                <c:pt idx="2">
                  <c:v>WA</c:v>
                </c:pt>
                <c:pt idx="3">
                  <c:v>ID</c:v>
                </c:pt>
                <c:pt idx="4">
                  <c:v>RI</c:v>
                </c:pt>
                <c:pt idx="5">
                  <c:v>CA</c:v>
                </c:pt>
                <c:pt idx="6">
                  <c:v>MA</c:v>
                </c:pt>
                <c:pt idx="7">
                  <c:v>MT</c:v>
                </c:pt>
                <c:pt idx="8">
                  <c:v>WY</c:v>
                </c:pt>
                <c:pt idx="9">
                  <c:v>MN</c:v>
                </c:pt>
                <c:pt idx="10">
                  <c:v>OR</c:v>
                </c:pt>
                <c:pt idx="11">
                  <c:v>IN</c:v>
                </c:pt>
                <c:pt idx="12">
                  <c:v>CT</c:v>
                </c:pt>
                <c:pt idx="13">
                  <c:v>SC</c:v>
                </c:pt>
                <c:pt idx="14">
                  <c:v>AL</c:v>
                </c:pt>
                <c:pt idx="15">
                  <c:v>NE</c:v>
                </c:pt>
                <c:pt idx="16">
                  <c:v>TN</c:v>
                </c:pt>
                <c:pt idx="17">
                  <c:v>CO</c:v>
                </c:pt>
                <c:pt idx="18">
                  <c:v>WV</c:v>
                </c:pt>
                <c:pt idx="19">
                  <c:v>MI</c:v>
                </c:pt>
                <c:pt idx="20">
                  <c:v>DC</c:v>
                </c:pt>
                <c:pt idx="21">
                  <c:v>KS</c:v>
                </c:pt>
                <c:pt idx="22">
                  <c:v>VA</c:v>
                </c:pt>
                <c:pt idx="23">
                  <c:v>UT</c:v>
                </c:pt>
                <c:pt idx="24">
                  <c:v>MD</c:v>
                </c:pt>
                <c:pt idx="25">
                  <c:v>ND</c:v>
                </c:pt>
                <c:pt idx="26">
                  <c:v>SD</c:v>
                </c:pt>
                <c:pt idx="27">
                  <c:v>VT</c:v>
                </c:pt>
                <c:pt idx="28">
                  <c:v>MS</c:v>
                </c:pt>
                <c:pt idx="29">
                  <c:v>MO</c:v>
                </c:pt>
                <c:pt idx="30">
                  <c:v>IA</c:v>
                </c:pt>
                <c:pt idx="31">
                  <c:v>DE</c:v>
                </c:pt>
                <c:pt idx="32">
                  <c:v>FL</c:v>
                </c:pt>
                <c:pt idx="33">
                  <c:v>NV</c:v>
                </c:pt>
                <c:pt idx="34">
                  <c:v>GA</c:v>
                </c:pt>
                <c:pt idx="35">
                  <c:v>OH</c:v>
                </c:pt>
                <c:pt idx="36">
                  <c:v>NC</c:v>
                </c:pt>
                <c:pt idx="37">
                  <c:v>AZ</c:v>
                </c:pt>
                <c:pt idx="38">
                  <c:v>TX</c:v>
                </c:pt>
                <c:pt idx="39">
                  <c:v>ME</c:v>
                </c:pt>
                <c:pt idx="40">
                  <c:v>NH</c:v>
                </c:pt>
                <c:pt idx="41">
                  <c:v>OK</c:v>
                </c:pt>
                <c:pt idx="42">
                  <c:v>AR</c:v>
                </c:pt>
                <c:pt idx="43">
                  <c:v>NY</c:v>
                </c:pt>
                <c:pt idx="44">
                  <c:v>NM</c:v>
                </c:pt>
                <c:pt idx="45">
                  <c:v>NJ</c:v>
                </c:pt>
                <c:pt idx="46">
                  <c:v>LA</c:v>
                </c:pt>
                <c:pt idx="47">
                  <c:v>IL</c:v>
                </c:pt>
                <c:pt idx="48">
                  <c:v>PA</c:v>
                </c:pt>
              </c:strCache>
            </c:strRef>
          </c:cat>
          <c:val>
            <c:numRef>
              <c:f>'State Price Sort 98-19 NEW'!$L$2:$L$50</c:f>
              <c:numCache>
                <c:formatCode>0.00%</c:formatCode>
                <c:ptCount val="49"/>
                <c:pt idx="0">
                  <c:v>1.0505092033003425</c:v>
                </c:pt>
                <c:pt idx="1">
                  <c:v>1.0294857536280371</c:v>
                </c:pt>
                <c:pt idx="2">
                  <c:v>0.98958206370191393</c:v>
                </c:pt>
                <c:pt idx="3">
                  <c:v>0.96023186285104201</c:v>
                </c:pt>
                <c:pt idx="4">
                  <c:v>0</c:v>
                </c:pt>
                <c:pt idx="5">
                  <c:v>0.90860965617566747</c:v>
                </c:pt>
                <c:pt idx="6">
                  <c:v>0</c:v>
                </c:pt>
                <c:pt idx="7">
                  <c:v>0.90805343618802459</c:v>
                </c:pt>
                <c:pt idx="8">
                  <c:v>0.88244521729712555</c:v>
                </c:pt>
                <c:pt idx="9">
                  <c:v>0.85254342023462182</c:v>
                </c:pt>
                <c:pt idx="10">
                  <c:v>0.8478937078968134</c:v>
                </c:pt>
                <c:pt idx="11">
                  <c:v>0.84277754706890384</c:v>
                </c:pt>
                <c:pt idx="12">
                  <c:v>0</c:v>
                </c:pt>
                <c:pt idx="13">
                  <c:v>0.78267769013190092</c:v>
                </c:pt>
                <c:pt idx="14">
                  <c:v>0.77652765037415972</c:v>
                </c:pt>
                <c:pt idx="15">
                  <c:v>0.73740309571326279</c:v>
                </c:pt>
                <c:pt idx="16">
                  <c:v>0.73490395845254297</c:v>
                </c:pt>
                <c:pt idx="17">
                  <c:v>0.68190093463757129</c:v>
                </c:pt>
                <c:pt idx="18">
                  <c:v>0.65558703321080669</c:v>
                </c:pt>
                <c:pt idx="19">
                  <c:v>0.64984956802483651</c:v>
                </c:pt>
                <c:pt idx="20">
                  <c:v>0</c:v>
                </c:pt>
                <c:pt idx="21">
                  <c:v>0.63169178790041847</c:v>
                </c:pt>
                <c:pt idx="22">
                  <c:v>0.62239165191774615</c:v>
                </c:pt>
                <c:pt idx="23">
                  <c:v>0.61115854133397562</c:v>
                </c:pt>
                <c:pt idx="24">
                  <c:v>0</c:v>
                </c:pt>
                <c:pt idx="25">
                  <c:v>0.59124090841836907</c:v>
                </c:pt>
                <c:pt idx="26">
                  <c:v>0.58675917917253273</c:v>
                </c:pt>
                <c:pt idx="27">
                  <c:v>0.56039733649488344</c:v>
                </c:pt>
                <c:pt idx="28">
                  <c:v>0.5559431407066342</c:v>
                </c:pt>
                <c:pt idx="29">
                  <c:v>0.55466837271681535</c:v>
                </c:pt>
                <c:pt idx="30">
                  <c:v>0.54892156039516538</c:v>
                </c:pt>
                <c:pt idx="31">
                  <c:v>0</c:v>
                </c:pt>
                <c:pt idx="32">
                  <c:v>0.52661215609988654</c:v>
                </c:pt>
                <c:pt idx="33">
                  <c:v>0.51944502855442687</c:v>
                </c:pt>
                <c:pt idx="34">
                  <c:v>0.48910455649764917</c:v>
                </c:pt>
                <c:pt idx="35">
                  <c:v>0</c:v>
                </c:pt>
                <c:pt idx="36">
                  <c:v>0.47623185028021869</c:v>
                </c:pt>
                <c:pt idx="37">
                  <c:v>0.45245361774923448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0.42564296820383341</c:v>
                </c:pt>
                <c:pt idx="42">
                  <c:v>0.40708850821756443</c:v>
                </c:pt>
                <c:pt idx="43">
                  <c:v>0</c:v>
                </c:pt>
                <c:pt idx="44">
                  <c:v>0.33650161583144517</c:v>
                </c:pt>
                <c:pt idx="45">
                  <c:v>0</c:v>
                </c:pt>
                <c:pt idx="46">
                  <c:v>0.32463257898083575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ED-3645-91FD-89B8776F4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930896"/>
        <c:axId val="719934176"/>
      </c:barChart>
      <c:catAx>
        <c:axId val="71993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934176"/>
        <c:crosses val="autoZero"/>
        <c:auto val="1"/>
        <c:lblAlgn val="ctr"/>
        <c:lblOffset val="100"/>
        <c:noMultiLvlLbl val="0"/>
      </c:catAx>
      <c:valAx>
        <c:axId val="71993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93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'State Price Sort 98-19 NEW'!$T$1</c:f>
          <c:strCache>
            <c:ptCount val="1"/>
            <c:pt idx="0">
              <c:v>Residential Price Sort (1998-2019) (%)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'State Price Sort 98-19 NEW'!$V$1</c:f>
              <c:strCache>
                <c:ptCount val="1"/>
                <c:pt idx="0">
                  <c:v>Competitive Jurisdictions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'State Price Sort 98-19 NEW'!$U$2:$U$50</c:f>
              <c:strCache>
                <c:ptCount val="49"/>
                <c:pt idx="0">
                  <c:v>MA</c:v>
                </c:pt>
                <c:pt idx="1">
                  <c:v>WI</c:v>
                </c:pt>
                <c:pt idx="2">
                  <c:v>RI</c:v>
                </c:pt>
                <c:pt idx="3">
                  <c:v>WA</c:v>
                </c:pt>
                <c:pt idx="4">
                  <c:v>KY</c:v>
                </c:pt>
                <c:pt idx="5">
                  <c:v>OR</c:v>
                </c:pt>
                <c:pt idx="6">
                  <c:v>ID</c:v>
                </c:pt>
                <c:pt idx="7">
                  <c:v>CT</c:v>
                </c:pt>
                <c:pt idx="8">
                  <c:v>MI</c:v>
                </c:pt>
                <c:pt idx="9">
                  <c:v>AL</c:v>
                </c:pt>
                <c:pt idx="10">
                  <c:v>CA</c:v>
                </c:pt>
                <c:pt idx="11">
                  <c:v>MN</c:v>
                </c:pt>
                <c:pt idx="12">
                  <c:v>WY</c:v>
                </c:pt>
                <c:pt idx="13">
                  <c:v>WV</c:v>
                </c:pt>
                <c:pt idx="14">
                  <c:v>IN</c:v>
                </c:pt>
                <c:pt idx="15">
                  <c:v>MT</c:v>
                </c:pt>
                <c:pt idx="16">
                  <c:v>NV</c:v>
                </c:pt>
                <c:pt idx="17">
                  <c:v>TN</c:v>
                </c:pt>
                <c:pt idx="18">
                  <c:v>SC</c:v>
                </c:pt>
                <c:pt idx="19">
                  <c:v>NE</c:v>
                </c:pt>
                <c:pt idx="20">
                  <c:v>KS</c:v>
                </c:pt>
                <c:pt idx="21">
                  <c:v>CO</c:v>
                </c:pt>
                <c:pt idx="22">
                  <c:v>DC</c:v>
                </c:pt>
                <c:pt idx="23">
                  <c:v>MS</c:v>
                </c:pt>
                <c:pt idx="24">
                  <c:v>ND</c:v>
                </c:pt>
                <c:pt idx="25">
                  <c:v>VA</c:v>
                </c:pt>
                <c:pt idx="26">
                  <c:v>SD</c:v>
                </c:pt>
                <c:pt idx="27">
                  <c:v>TX</c:v>
                </c:pt>
                <c:pt idx="28">
                  <c:v>MD</c:v>
                </c:pt>
                <c:pt idx="29">
                  <c:v>IA</c:v>
                </c:pt>
                <c:pt idx="30">
                  <c:v>UT</c:v>
                </c:pt>
                <c:pt idx="31">
                  <c:v>OK</c:v>
                </c:pt>
                <c:pt idx="32">
                  <c:v>MO</c:v>
                </c:pt>
                <c:pt idx="33">
                  <c:v>VT</c:v>
                </c:pt>
                <c:pt idx="34">
                  <c:v>FL</c:v>
                </c:pt>
                <c:pt idx="35">
                  <c:v>GA</c:v>
                </c:pt>
                <c:pt idx="36">
                  <c:v>AZ</c:v>
                </c:pt>
                <c:pt idx="37">
                  <c:v>NH</c:v>
                </c:pt>
                <c:pt idx="38">
                  <c:v>NC</c:v>
                </c:pt>
                <c:pt idx="39">
                  <c:v>NM</c:v>
                </c:pt>
                <c:pt idx="40">
                  <c:v>OH</c:v>
                </c:pt>
                <c:pt idx="41">
                  <c:v>PA</c:v>
                </c:pt>
                <c:pt idx="42">
                  <c:v>NJ</c:v>
                </c:pt>
                <c:pt idx="43">
                  <c:v>DE</c:v>
                </c:pt>
                <c:pt idx="44">
                  <c:v>ME</c:v>
                </c:pt>
                <c:pt idx="45">
                  <c:v>LA</c:v>
                </c:pt>
                <c:pt idx="46">
                  <c:v>NY</c:v>
                </c:pt>
                <c:pt idx="47">
                  <c:v>AR</c:v>
                </c:pt>
                <c:pt idx="48">
                  <c:v>IL</c:v>
                </c:pt>
              </c:strCache>
            </c:strRef>
          </c:cat>
          <c:val>
            <c:numRef>
              <c:f>'State Price Sort 98-19 NEW'!$V$2:$V$50</c:f>
              <c:numCache>
                <c:formatCode>0.00%</c:formatCode>
                <c:ptCount val="49"/>
                <c:pt idx="0">
                  <c:v>1.0779027815271143</c:v>
                </c:pt>
                <c:pt idx="1">
                  <c:v>0</c:v>
                </c:pt>
                <c:pt idx="2">
                  <c:v>0.99417886912623166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0.83145684895105021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0.62152847859917615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0.56378679738060744</c:v>
                </c:pt>
                <c:pt idx="28">
                  <c:v>0.55575617223284879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0.44492931947006548</c:v>
                </c:pt>
                <c:pt idx="38">
                  <c:v>0</c:v>
                </c:pt>
                <c:pt idx="39">
                  <c:v>0</c:v>
                </c:pt>
                <c:pt idx="40">
                  <c:v>0.39750469761720225</c:v>
                </c:pt>
                <c:pt idx="41">
                  <c:v>0.39708006127263445</c:v>
                </c:pt>
                <c:pt idx="42">
                  <c:v>0.39295865872927466</c:v>
                </c:pt>
                <c:pt idx="43">
                  <c:v>0.38812170331098117</c:v>
                </c:pt>
                <c:pt idx="44">
                  <c:v>0.37237832724663922</c:v>
                </c:pt>
                <c:pt idx="45">
                  <c:v>0</c:v>
                </c:pt>
                <c:pt idx="46">
                  <c:v>0.31644792812356048</c:v>
                </c:pt>
                <c:pt idx="47">
                  <c:v>0</c:v>
                </c:pt>
                <c:pt idx="48">
                  <c:v>0.30329208091863724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7-3B4D-933B-2CFD08BC699C}"/>
            </c:ext>
          </c:extLst>
        </c:ser>
        <c:ser>
          <c:idx val="1"/>
          <c:order val="1"/>
          <c:tx>
            <c:strRef>
              <c:f>'State Price Sort 98-19 NEW'!$W$1</c:f>
              <c:strCache>
                <c:ptCount val="1"/>
                <c:pt idx="0">
                  <c:v>Monopoly States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'State Price Sort 98-19 NEW'!$U$2:$U$50</c:f>
              <c:strCache>
                <c:ptCount val="49"/>
                <c:pt idx="0">
                  <c:v>MA</c:v>
                </c:pt>
                <c:pt idx="1">
                  <c:v>WI</c:v>
                </c:pt>
                <c:pt idx="2">
                  <c:v>RI</c:v>
                </c:pt>
                <c:pt idx="3">
                  <c:v>WA</c:v>
                </c:pt>
                <c:pt idx="4">
                  <c:v>KY</c:v>
                </c:pt>
                <c:pt idx="5">
                  <c:v>OR</c:v>
                </c:pt>
                <c:pt idx="6">
                  <c:v>ID</c:v>
                </c:pt>
                <c:pt idx="7">
                  <c:v>CT</c:v>
                </c:pt>
                <c:pt idx="8">
                  <c:v>MI</c:v>
                </c:pt>
                <c:pt idx="9">
                  <c:v>AL</c:v>
                </c:pt>
                <c:pt idx="10">
                  <c:v>CA</c:v>
                </c:pt>
                <c:pt idx="11">
                  <c:v>MN</c:v>
                </c:pt>
                <c:pt idx="12">
                  <c:v>WY</c:v>
                </c:pt>
                <c:pt idx="13">
                  <c:v>WV</c:v>
                </c:pt>
                <c:pt idx="14">
                  <c:v>IN</c:v>
                </c:pt>
                <c:pt idx="15">
                  <c:v>MT</c:v>
                </c:pt>
                <c:pt idx="16">
                  <c:v>NV</c:v>
                </c:pt>
                <c:pt idx="17">
                  <c:v>TN</c:v>
                </c:pt>
                <c:pt idx="18">
                  <c:v>SC</c:v>
                </c:pt>
                <c:pt idx="19">
                  <c:v>NE</c:v>
                </c:pt>
                <c:pt idx="20">
                  <c:v>KS</c:v>
                </c:pt>
                <c:pt idx="21">
                  <c:v>CO</c:v>
                </c:pt>
                <c:pt idx="22">
                  <c:v>DC</c:v>
                </c:pt>
                <c:pt idx="23">
                  <c:v>MS</c:v>
                </c:pt>
                <c:pt idx="24">
                  <c:v>ND</c:v>
                </c:pt>
                <c:pt idx="25">
                  <c:v>VA</c:v>
                </c:pt>
                <c:pt idx="26">
                  <c:v>SD</c:v>
                </c:pt>
                <c:pt idx="27">
                  <c:v>TX</c:v>
                </c:pt>
                <c:pt idx="28">
                  <c:v>MD</c:v>
                </c:pt>
                <c:pt idx="29">
                  <c:v>IA</c:v>
                </c:pt>
                <c:pt idx="30">
                  <c:v>UT</c:v>
                </c:pt>
                <c:pt idx="31">
                  <c:v>OK</c:v>
                </c:pt>
                <c:pt idx="32">
                  <c:v>MO</c:v>
                </c:pt>
                <c:pt idx="33">
                  <c:v>VT</c:v>
                </c:pt>
                <c:pt idx="34">
                  <c:v>FL</c:v>
                </c:pt>
                <c:pt idx="35">
                  <c:v>GA</c:v>
                </c:pt>
                <c:pt idx="36">
                  <c:v>AZ</c:v>
                </c:pt>
                <c:pt idx="37">
                  <c:v>NH</c:v>
                </c:pt>
                <c:pt idx="38">
                  <c:v>NC</c:v>
                </c:pt>
                <c:pt idx="39">
                  <c:v>NM</c:v>
                </c:pt>
                <c:pt idx="40">
                  <c:v>OH</c:v>
                </c:pt>
                <c:pt idx="41">
                  <c:v>PA</c:v>
                </c:pt>
                <c:pt idx="42">
                  <c:v>NJ</c:v>
                </c:pt>
                <c:pt idx="43">
                  <c:v>DE</c:v>
                </c:pt>
                <c:pt idx="44">
                  <c:v>ME</c:v>
                </c:pt>
                <c:pt idx="45">
                  <c:v>LA</c:v>
                </c:pt>
                <c:pt idx="46">
                  <c:v>NY</c:v>
                </c:pt>
                <c:pt idx="47">
                  <c:v>AR</c:v>
                </c:pt>
                <c:pt idx="48">
                  <c:v>IL</c:v>
                </c:pt>
              </c:strCache>
            </c:strRef>
          </c:cat>
          <c:val>
            <c:numRef>
              <c:f>'State Price Sort 98-19 NEW'!$W$2:$W$50</c:f>
              <c:numCache>
                <c:formatCode>0.00%</c:formatCode>
                <c:ptCount val="49"/>
                <c:pt idx="0">
                  <c:v>0</c:v>
                </c:pt>
                <c:pt idx="1">
                  <c:v>1.0389311276940687</c:v>
                </c:pt>
                <c:pt idx="2">
                  <c:v>0</c:v>
                </c:pt>
                <c:pt idx="3">
                  <c:v>0.9121654469282019</c:v>
                </c:pt>
                <c:pt idx="4">
                  <c:v>0.90117411666445402</c:v>
                </c:pt>
                <c:pt idx="5">
                  <c:v>0.88274839080527612</c:v>
                </c:pt>
                <c:pt idx="6">
                  <c:v>0.87827750925683956</c:v>
                </c:pt>
                <c:pt idx="7">
                  <c:v>0</c:v>
                </c:pt>
                <c:pt idx="8">
                  <c:v>0.82639011173224697</c:v>
                </c:pt>
                <c:pt idx="9">
                  <c:v>0.81764680508960286</c:v>
                </c:pt>
                <c:pt idx="10">
                  <c:v>0.81470206761547859</c:v>
                </c:pt>
                <c:pt idx="11">
                  <c:v>0.8113100465129538</c:v>
                </c:pt>
                <c:pt idx="12">
                  <c:v>0.78710704466065107</c:v>
                </c:pt>
                <c:pt idx="13">
                  <c:v>0.77004777549060877</c:v>
                </c:pt>
                <c:pt idx="14">
                  <c:v>0.7547724270548325</c:v>
                </c:pt>
                <c:pt idx="15">
                  <c:v>0.75063129620851121</c:v>
                </c:pt>
                <c:pt idx="16">
                  <c:v>0.72031716717722372</c:v>
                </c:pt>
                <c:pt idx="17">
                  <c:v>0.70977043249113558</c:v>
                </c:pt>
                <c:pt idx="18">
                  <c:v>0.70249561795063442</c:v>
                </c:pt>
                <c:pt idx="19">
                  <c:v>0.68176545395424015</c:v>
                </c:pt>
                <c:pt idx="20">
                  <c:v>0.65559496199891354</c:v>
                </c:pt>
                <c:pt idx="21">
                  <c:v>0.64230599403996624</c:v>
                </c:pt>
                <c:pt idx="22">
                  <c:v>0</c:v>
                </c:pt>
                <c:pt idx="23">
                  <c:v>0.61301626998874281</c:v>
                </c:pt>
                <c:pt idx="24">
                  <c:v>0.5996304299011086</c:v>
                </c:pt>
                <c:pt idx="25">
                  <c:v>0.59958960087455371</c:v>
                </c:pt>
                <c:pt idx="26">
                  <c:v>0.59397970908079478</c:v>
                </c:pt>
                <c:pt idx="27">
                  <c:v>0</c:v>
                </c:pt>
                <c:pt idx="28">
                  <c:v>0</c:v>
                </c:pt>
                <c:pt idx="29">
                  <c:v>0.54198553264314253</c:v>
                </c:pt>
                <c:pt idx="30">
                  <c:v>0.54152783548558747</c:v>
                </c:pt>
                <c:pt idx="31">
                  <c:v>0.54087942404500144</c:v>
                </c:pt>
                <c:pt idx="32">
                  <c:v>0.52778190275201742</c:v>
                </c:pt>
                <c:pt idx="33">
                  <c:v>0.52196888081276216</c:v>
                </c:pt>
                <c:pt idx="34">
                  <c:v>0.51697002345596332</c:v>
                </c:pt>
                <c:pt idx="35">
                  <c:v>0.49074801919240252</c:v>
                </c:pt>
                <c:pt idx="36">
                  <c:v>0.44619916465238268</c:v>
                </c:pt>
                <c:pt idx="37">
                  <c:v>0</c:v>
                </c:pt>
                <c:pt idx="38">
                  <c:v>0.4446459563856977</c:v>
                </c:pt>
                <c:pt idx="39">
                  <c:v>0.42682498007381281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0.34549818830319956</c:v>
                </c:pt>
                <c:pt idx="46">
                  <c:v>0</c:v>
                </c:pt>
                <c:pt idx="47">
                  <c:v>0.30547496136454427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87-3B4D-933B-2CFD08BC6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930896"/>
        <c:axId val="719934176"/>
      </c:barChart>
      <c:catAx>
        <c:axId val="71993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934176"/>
        <c:crosses val="autoZero"/>
        <c:auto val="1"/>
        <c:lblAlgn val="ctr"/>
        <c:lblOffset val="100"/>
        <c:noMultiLvlLbl val="0"/>
      </c:catAx>
      <c:valAx>
        <c:axId val="71993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93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All-Sector Average Year-by-Year Price Changes Compared to 1998 (%)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94-BA4B-9AF5-684F2740ABA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94-BA4B-9AF5-684F2740ABA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 State Packet III'!$C$2:$E$2</c:f>
              <c:strCache>
                <c:ptCount val="3"/>
                <c:pt idx="0">
                  <c:v>PA All-Sector</c:v>
                </c:pt>
                <c:pt idx="1">
                  <c:v>Competitive Jurisdiction All-Sector</c:v>
                </c:pt>
                <c:pt idx="2">
                  <c:v>Monopoly State All-Sector</c:v>
                </c:pt>
              </c:strCache>
            </c:strRef>
          </c:cat>
          <c:val>
            <c:numRef>
              <c:f>'PA State Packet III'!$C$3:$E$3</c:f>
              <c:numCache>
                <c:formatCode>0.0%</c:formatCode>
                <c:ptCount val="3"/>
                <c:pt idx="0">
                  <c:v>0.17539793021815903</c:v>
                </c:pt>
                <c:pt idx="1">
                  <c:v>0.30645483948806368</c:v>
                </c:pt>
                <c:pt idx="2">
                  <c:v>0.37763971942681135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94-BA4B-9AF5-684F2740A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255448"/>
        <c:axId val="674255776"/>
      </c:barChart>
      <c:catAx>
        <c:axId val="67425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255776"/>
        <c:crosses val="autoZero"/>
        <c:auto val="1"/>
        <c:lblAlgn val="ctr"/>
        <c:lblOffset val="100"/>
        <c:noMultiLvlLbl val="0"/>
      </c:catAx>
      <c:valAx>
        <c:axId val="67425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25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Residential Average Year-by-Year Price Changes Compared to 1998 (%)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2A-2644-AE04-9F663377AB9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2A-2644-AE04-9F663377AB9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 State Packet III'!$C$6:$E$6</c:f>
              <c:strCache>
                <c:ptCount val="3"/>
                <c:pt idx="0">
                  <c:v>PA Residential</c:v>
                </c:pt>
                <c:pt idx="1">
                  <c:v>Competitive Jurisdiction Residential</c:v>
                </c:pt>
                <c:pt idx="2">
                  <c:v>Monopoly State Residential</c:v>
                </c:pt>
              </c:strCache>
            </c:strRef>
          </c:cat>
          <c:val>
            <c:numRef>
              <c:f>'PA State Packet III'!$C$7:$E$7</c:f>
              <c:numCache>
                <c:formatCode>0.0%</c:formatCode>
                <c:ptCount val="3"/>
                <c:pt idx="0">
                  <c:v>0.18542813080548332</c:v>
                </c:pt>
                <c:pt idx="1">
                  <c:v>0.27303473620101787</c:v>
                </c:pt>
                <c:pt idx="2">
                  <c:v>0.33814671830936516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2A-2644-AE04-9F663377A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255448"/>
        <c:axId val="674255776"/>
      </c:barChart>
      <c:catAx>
        <c:axId val="67425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255776"/>
        <c:crosses val="autoZero"/>
        <c:auto val="1"/>
        <c:lblAlgn val="ctr"/>
        <c:lblOffset val="100"/>
        <c:noMultiLvlLbl val="0"/>
      </c:catAx>
      <c:valAx>
        <c:axId val="67425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25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ED1B3-0EFD-4AB4-9FE3-6E06AA80C387}" type="datetimeFigureOut">
              <a:rPr lang="en-US"/>
              <a:t>3/9/2021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CB6CB-B83D-4C43-9A18-0CE779437628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chart shows the state-by-state ranking for percentage changes in average electricity prices for </a:t>
            </a:r>
            <a:r>
              <a:rPr lang="en-US" dirty="0"/>
              <a:t>customers in All-Sectors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Choice states outperform in the lower end of the spectrum, indicating choice states generally have done better than monopoly states from a price change perspective over this time period.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kern="1200" dirty="0">
                <a:effectLst/>
              </a:rPr>
              <a:t>This is </a:t>
            </a:r>
            <a:r>
              <a:rPr lang="en-US" dirty="0"/>
              <a:t>also </a:t>
            </a:r>
            <a:r>
              <a:rPr lang="en-US" kern="1200" dirty="0">
                <a:effectLst/>
              </a:rPr>
              <a:t>true in Pennsylvania, </a:t>
            </a:r>
            <a:r>
              <a:rPr lang="en-US" dirty="0"/>
              <a:t>which </a:t>
            </a:r>
            <a:r>
              <a:rPr lang="en-US" kern="1200" dirty="0">
                <a:effectLst/>
              </a:rPr>
              <a:t>experienced a</a:t>
            </a:r>
            <a:r>
              <a:rPr lang="en-US" dirty="0"/>
              <a:t> price </a:t>
            </a:r>
            <a:r>
              <a:rPr lang="en-US" i="1" dirty="0"/>
              <a:t>increase </a:t>
            </a:r>
            <a:r>
              <a:rPr lang="en-US" i="0" dirty="0"/>
              <a:t>of 25.3% </a:t>
            </a:r>
            <a:r>
              <a:rPr lang="en-US" dirty="0"/>
              <a:t>over this time period</a:t>
            </a:r>
            <a:r>
              <a:rPr lang="en-US" kern="1200" dirty="0">
                <a:effectLst/>
              </a:rPr>
              <a:t>. </a:t>
            </a:r>
            <a:r>
              <a:rPr lang="en-US" sz="12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Meanwhile, the monopoly states experienced a weighted-average price </a:t>
            </a:r>
            <a:r>
              <a:rPr lang="en-US" i="1" u="none" dirty="0"/>
              <a:t>increase</a:t>
            </a:r>
            <a:r>
              <a:rPr lang="en-US" u="none" dirty="0"/>
              <a:t> of 67.0% </a:t>
            </a:r>
            <a:r>
              <a:rPr lang="en-US" sz="12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the identical time period for this same customer group.</a:t>
            </a:r>
            <a:endParaRPr lang="en-US" dirty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divergence in trends can be explained by choice states’ ability to better deal with the ‘converging conditions’, namely: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in renewables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 load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Shale gas revolution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5EC25-DE01-485C-9337-241E8EC074C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2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chart shows the state-by-state ranking for percentage changes in average electricity prices for </a:t>
            </a:r>
            <a:r>
              <a:rPr lang="en-US" dirty="0"/>
              <a:t>customers for the Residential Sector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Choice states outperform in the lower end of the spectrum, indicating choice states generally have done better than monopoly states from a price change perspective over this time period.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kern="1200" dirty="0">
                <a:effectLst/>
              </a:rPr>
              <a:t>This is </a:t>
            </a:r>
            <a:r>
              <a:rPr lang="en-US" dirty="0"/>
              <a:t>also </a:t>
            </a:r>
            <a:r>
              <a:rPr lang="en-US" kern="1200" dirty="0">
                <a:effectLst/>
              </a:rPr>
              <a:t>true in Pennsylvania, </a:t>
            </a:r>
            <a:r>
              <a:rPr lang="en-US" dirty="0"/>
              <a:t>which </a:t>
            </a:r>
            <a:r>
              <a:rPr lang="en-US" kern="1200" dirty="0">
                <a:effectLst/>
              </a:rPr>
              <a:t>experienced a</a:t>
            </a:r>
            <a:r>
              <a:rPr lang="en-US" dirty="0"/>
              <a:t> price </a:t>
            </a:r>
            <a:r>
              <a:rPr lang="en-US" i="1" dirty="0"/>
              <a:t>increase </a:t>
            </a:r>
            <a:r>
              <a:rPr lang="en-US" i="0" dirty="0"/>
              <a:t>of 39.7% </a:t>
            </a:r>
            <a:r>
              <a:rPr lang="en-US" dirty="0"/>
              <a:t>over this time period</a:t>
            </a:r>
            <a:r>
              <a:rPr lang="en-US" kern="1200" dirty="0">
                <a:effectLst/>
              </a:rPr>
              <a:t>. </a:t>
            </a:r>
            <a:r>
              <a:rPr lang="en-US" sz="12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Meanwhile, the monopoly states experienced a weighted-average price </a:t>
            </a:r>
            <a:r>
              <a:rPr lang="en-US" i="1" u="none" dirty="0"/>
              <a:t>increase</a:t>
            </a:r>
            <a:r>
              <a:rPr lang="en-US" u="none" dirty="0"/>
              <a:t> of 64.2% </a:t>
            </a:r>
            <a:r>
              <a:rPr lang="en-US" sz="12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the identical time period for this same customer group.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divergence in trends can be explained by choice states’ ability to better deal with the ‘converging conditions’, namely: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in renewables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 load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Shale gas revolution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5EC25-DE01-485C-9337-241E8EC074C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a typeface="+mn-lt"/>
                <a:cs typeface="+mn-lt"/>
              </a:rPr>
              <a:t>Using 1998 as a baseline, we compared the year-by-year average price difference for customers in All-Sectors and calculated the average of those percentage differences. We found an average nominal electricity price </a:t>
            </a:r>
            <a:r>
              <a:rPr lang="en-US" sz="1200" i="1" dirty="0">
                <a:ea typeface="+mn-lt"/>
                <a:cs typeface="+mn-lt"/>
              </a:rPr>
              <a:t>increase</a:t>
            </a:r>
            <a:r>
              <a:rPr lang="en-US" sz="1200" dirty="0">
                <a:ea typeface="+mn-lt"/>
                <a:cs typeface="+mn-lt"/>
              </a:rPr>
              <a:t> of 17.5% across this time period. This is significantly less than the same measure across all monopoly states and shows that Pennsylvania is outperforming most monopoly states from a price change perspective. </a:t>
            </a:r>
            <a:endParaRPr lang="en-US" sz="1200" dirty="0"/>
          </a:p>
          <a:p>
            <a:pPr marL="285750" indent="-285750">
              <a:buFont typeface="Arial,Sans-Serif"/>
              <a:buChar char="•"/>
            </a:pPr>
            <a:r>
              <a:rPr lang="en-US" dirty="0"/>
              <a:t>Across competitive jurisdictions, nominal electricity prices in All-Sectors </a:t>
            </a:r>
            <a:r>
              <a:rPr lang="en-US" i="1" dirty="0"/>
              <a:t>increased</a:t>
            </a:r>
            <a:r>
              <a:rPr lang="en-US" dirty="0"/>
              <a:t> by 30.6%. </a:t>
            </a:r>
            <a:endParaRPr lang="en-US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/>
              <a:t>Across monopoly states, nominal electricity prices in All-Sectors </a:t>
            </a:r>
            <a:r>
              <a:rPr lang="en-US" i="1" dirty="0"/>
              <a:t>increased</a:t>
            </a:r>
            <a:r>
              <a:rPr lang="en-US" dirty="0"/>
              <a:t> by 37.8%.   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difference in </a:t>
            </a:r>
            <a:r>
              <a:rPr lang="en-US" sz="1200" dirty="0">
                <a:ea typeface="+mn-lt"/>
                <a:cs typeface="+mn-lt"/>
              </a:rPr>
              <a:t>year-by-year average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price changes </a:t>
            </a:r>
            <a:r>
              <a:rPr lang="en-US" sz="1200" dirty="0">
                <a:ea typeface="+mn-lt"/>
                <a:cs typeface="+mn-lt"/>
              </a:rPr>
              <a:t>(using 1998 as a baseline)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explained by choice states’ ability to better deal with the ‘converging conditions’, namely:</a:t>
            </a:r>
            <a:r>
              <a:rPr lang="en-US" dirty="0"/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in renewables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 load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Shale gas revolution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5EC25-DE01-485C-9337-241E8EC074C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77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ea typeface="+mn-lt"/>
                <a:cs typeface="+mn-lt"/>
              </a:rPr>
              <a:t>Using 1998 as a baseline, we compared the year-by-year average difference for customers in the Residential Sector and calculated the average of those percentage differences. We found an average nominal electricity price </a:t>
            </a:r>
            <a:r>
              <a:rPr lang="en-US" sz="1200" i="1" dirty="0">
                <a:ea typeface="+mn-lt"/>
                <a:cs typeface="+mn-lt"/>
              </a:rPr>
              <a:t>increase</a:t>
            </a:r>
            <a:r>
              <a:rPr lang="en-US" sz="1200" dirty="0">
                <a:ea typeface="+mn-lt"/>
                <a:cs typeface="+mn-lt"/>
              </a:rPr>
              <a:t> of 18.5% across this time period. This is significantly less than the same measure across all monopoly states and shows that Pennsylvania is outperforming most monopoly states from a price change perspective. </a:t>
            </a:r>
            <a:endParaRPr lang="en-US" sz="1200" dirty="0"/>
          </a:p>
          <a:p>
            <a:pPr marL="285750" indent="-285750">
              <a:buFont typeface="Arial,Sans-Serif"/>
              <a:buChar char="•"/>
            </a:pPr>
            <a:r>
              <a:rPr lang="en-US" dirty="0"/>
              <a:t>Across all competitive jurisdictions, average nominal electricity prices in the Residential Sector </a:t>
            </a:r>
            <a:r>
              <a:rPr lang="en-US" i="1" dirty="0"/>
              <a:t>increased</a:t>
            </a:r>
            <a:r>
              <a:rPr lang="en-US" dirty="0"/>
              <a:t> by 27.3%. </a:t>
            </a:r>
            <a:endParaRPr lang="en-US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/>
              <a:t>Across all monopoly states, average nominal electricity prices in the residential </a:t>
            </a:r>
            <a:r>
              <a:rPr lang="en-US" i="1" dirty="0"/>
              <a:t>increased</a:t>
            </a:r>
            <a:r>
              <a:rPr lang="en-US" dirty="0"/>
              <a:t> by 33.8%.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difference in </a:t>
            </a:r>
            <a:r>
              <a:rPr lang="en-US" sz="1200" dirty="0">
                <a:ea typeface="+mn-lt"/>
                <a:cs typeface="+mn-lt"/>
              </a:rPr>
              <a:t>year-by-year average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price changes </a:t>
            </a:r>
            <a:r>
              <a:rPr lang="en-US" sz="1200" dirty="0">
                <a:ea typeface="+mn-lt"/>
                <a:cs typeface="+mn-lt"/>
              </a:rPr>
              <a:t>(using 1998 as a baseline)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explained by choice states’ ability to better deal with the ‘converging conditions’, namely:</a:t>
            </a:r>
            <a:r>
              <a:rPr lang="en-US" dirty="0"/>
              <a:t> 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in renewables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 load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Shale gas revolution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5EC25-DE01-485C-9337-241E8EC074C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4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90030C-F38D-4DBF-98E8-3F75B30EE3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90030C-F38D-4DBF-98E8-3F75B30EE3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28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90030C-F38D-4DBF-98E8-3F75B30EE3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peter.eatroff\Desktop\aCoverNoImg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963" y="0"/>
            <a:ext cx="9123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3538" y="748140"/>
            <a:ext cx="7772400" cy="1470025"/>
          </a:xfrm>
        </p:spPr>
        <p:txBody>
          <a:bodyPr anchor="b" anchorCtr="0"/>
          <a:lstStyle>
            <a:lvl1pPr>
              <a:lnSpc>
                <a:spcPct val="9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2217213"/>
            <a:ext cx="6400800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ConstellationLogo_Cit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229718" y="6081988"/>
            <a:ext cx="2614612" cy="65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6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9" y="1003300"/>
            <a:ext cx="4117975" cy="5399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5663" y="1003300"/>
            <a:ext cx="4110037" cy="5399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788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9" y="860915"/>
            <a:ext cx="4117975" cy="334963"/>
          </a:xfrm>
        </p:spPr>
        <p:txBody>
          <a:bodyPr anchor="b" anchorCtr="0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5663" y="860915"/>
            <a:ext cx="4110037" cy="334963"/>
          </a:xfrm>
        </p:spPr>
        <p:txBody>
          <a:bodyPr anchor="b" anchorCtr="0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665664" y="1201446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71477" y="1201446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63539" y="3365574"/>
            <a:ext cx="4117975" cy="334963"/>
          </a:xfrm>
        </p:spPr>
        <p:txBody>
          <a:bodyPr anchor="b" anchorCtr="0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4665663" y="3365574"/>
            <a:ext cx="4110037" cy="334963"/>
          </a:xfrm>
        </p:spPr>
        <p:txBody>
          <a:bodyPr anchor="b" anchorCtr="0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65664" y="3706107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71477" y="3706107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41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90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587424" y="817866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964111" y="817866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340797" y="817866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717483" y="817866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3538" y="817866"/>
            <a:ext cx="1890563" cy="840489"/>
          </a:xfrm>
          <a:prstGeom prst="homePlate">
            <a:avLst>
              <a:gd name="adj" fmla="val 31025"/>
            </a:avLst>
          </a:prstGeom>
          <a:solidFill>
            <a:srgbClr val="2372B9"/>
          </a:solidFill>
          <a:ln w="19050">
            <a:solidFill>
              <a:schemeClr val="bg1"/>
            </a:solidFill>
          </a:ln>
        </p:spPr>
        <p:txBody>
          <a:bodyPr lIns="91440" tIns="91440" rIns="91440" bIns="91440" anchor="ctr" anchorCtr="0"/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363538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2033985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3704432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5374879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7045325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267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6165"/>
            <a:ext cx="9144000" cy="367748"/>
          </a:xfrm>
          <a:prstGeom prst="rect">
            <a:avLst/>
          </a:prstGeom>
          <a:solidFill>
            <a:srgbClr val="FFFFF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4000" cy="640238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315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587424" y="817868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10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964112" y="817868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10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340797" y="817868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10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717484" y="817868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vert="horz" lIns="731520" tIns="91440" rIns="91440" bIns="91440" rtlCol="0" anchor="ctr" anchorCtr="0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10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3539" y="817868"/>
            <a:ext cx="1890563" cy="840489"/>
          </a:xfrm>
          <a:prstGeom prst="homePlate">
            <a:avLst>
              <a:gd name="adj" fmla="val 31025"/>
            </a:avLst>
          </a:prstGeom>
          <a:solidFill>
            <a:srgbClr val="2372B9"/>
          </a:solidFill>
          <a:ln w="19050">
            <a:solidFill>
              <a:schemeClr val="bg1"/>
            </a:solidFill>
          </a:ln>
        </p:spPr>
        <p:txBody>
          <a:bodyPr lIns="91440" tIns="91440" rIns="91440" bIns="91440" anchor="ctr" anchorCtr="0"/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363538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2033986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3704432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5374880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7045325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267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6165"/>
            <a:ext cx="9144000" cy="367748"/>
          </a:xfrm>
          <a:prstGeom prst="rect">
            <a:avLst/>
          </a:prstGeom>
          <a:solidFill>
            <a:srgbClr val="FFFFF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4000" cy="640238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3157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5572533" y="-1843126"/>
            <a:ext cx="3327168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/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386953" y="-16721"/>
            <a:ext cx="943964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8528752" y="6409398"/>
            <a:ext cx="210038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2772" y="6455740"/>
            <a:ext cx="220845" cy="187367"/>
          </a:xfrm>
        </p:spPr>
        <p:txBody>
          <a:bodyPr lIns="0" tIns="0" rIns="0" bIns="0"/>
          <a:lstStyle>
            <a:lvl1pPr algn="ctr">
              <a:defRPr sz="675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953" y="1825625"/>
            <a:ext cx="4127897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954" y="246621"/>
            <a:ext cx="8362950" cy="920336"/>
          </a:xfrm>
        </p:spPr>
        <p:txBody>
          <a:bodyPr lIns="0" tIns="0" rIns="0" bIns="0" anchor="b">
            <a:noAutofit/>
          </a:bodyPr>
          <a:lstStyle>
            <a:lvl1pPr>
              <a:defRPr sz="24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CF2E211A-57F2-4020-B651-D85AA5B1BC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60" y="6176963"/>
            <a:ext cx="1034456" cy="60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2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Image Title Slide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stellationLogo_Cit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514" y="308610"/>
            <a:ext cx="2528395" cy="634364"/>
          </a:xfrm>
          <a:prstGeom prst="rect">
            <a:avLst/>
          </a:prstGeom>
        </p:spPr>
      </p:pic>
      <p:pic>
        <p:nvPicPr>
          <p:cNvPr id="6" name="Picture 5" descr="corner_image_lr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4460" y="1823756"/>
            <a:ext cx="7957706" cy="5065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63539" y="1163765"/>
            <a:ext cx="4281487" cy="1470025"/>
          </a:xfrm>
        </p:spPr>
        <p:txBody>
          <a:bodyPr anchor="t" anchorCtr="0"/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51664" y="2164279"/>
            <a:ext cx="2771547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089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26165"/>
            <a:ext cx="9144000" cy="367748"/>
          </a:xfrm>
          <a:prstGeom prst="rect">
            <a:avLst/>
          </a:prstGeom>
          <a:solidFill>
            <a:srgbClr val="FFFFF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1211263"/>
            <a:ext cx="8412162" cy="49878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5"/>
            <a:ext cx="8412162" cy="434816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 marL="225425" indent="-225425">
              <a:defRPr sz="2400"/>
            </a:lvl2pPr>
            <a:lvl3pPr marL="461963" indent="-231775">
              <a:defRPr sz="2000"/>
            </a:lvl3pPr>
            <a:lvl4pPr marL="625475" indent="-171450">
              <a:defRPr/>
            </a:lvl4pPr>
            <a:lvl5pPr marL="739775" indent="-1143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7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6165"/>
            <a:ext cx="9144000" cy="367748"/>
          </a:xfrm>
          <a:prstGeom prst="rect">
            <a:avLst/>
          </a:prstGeom>
          <a:solidFill>
            <a:srgbClr val="FFFFF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0"/>
            <a:ext cx="8412162" cy="72866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990600"/>
            <a:ext cx="8412162" cy="5411788"/>
          </a:xfrm>
        </p:spPr>
        <p:txBody>
          <a:bodyPr/>
          <a:lstStyle>
            <a:lvl1pPr marL="1033463" indent="-1033463">
              <a:spcBef>
                <a:spcPts val="600"/>
              </a:spcBef>
              <a:tabLst>
                <a:tab pos="796925" algn="r"/>
                <a:tab pos="1033463" algn="l"/>
              </a:tabLst>
              <a:defRPr sz="1600"/>
            </a:lvl1pPr>
            <a:lvl2pPr marL="1258888" indent="-225425">
              <a:defRPr sz="1600"/>
            </a:lvl2pPr>
            <a:lvl3pPr marL="1423988" indent="-171450">
              <a:defRPr sz="1600"/>
            </a:lvl3pPr>
            <a:lvl4pPr marL="1606550" indent="-171450">
              <a:defRPr sz="1600"/>
            </a:lvl4pPr>
            <a:lvl5pPr marL="1709738" indent="-1143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1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6165"/>
            <a:ext cx="9144000" cy="367748"/>
          </a:xfrm>
          <a:prstGeom prst="rect">
            <a:avLst/>
          </a:prstGeom>
          <a:solidFill>
            <a:srgbClr val="FFFFF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5"/>
            <a:ext cx="8412162" cy="434816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 marL="225425" indent="-225425">
              <a:defRPr sz="2400"/>
            </a:lvl2pPr>
            <a:lvl3pPr marL="457200" indent="-227013">
              <a:defRPr sz="2400"/>
            </a:lvl3pPr>
            <a:lvl4pPr marL="690563" indent="-231775">
              <a:defRPr sz="2400"/>
            </a:lvl4pPr>
            <a:lvl5pPr marL="914400" indent="-233363"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961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26165"/>
            <a:ext cx="9144000" cy="367748"/>
          </a:xfrm>
          <a:prstGeom prst="rect">
            <a:avLst/>
          </a:prstGeom>
          <a:solidFill>
            <a:srgbClr val="FFFFF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1211263"/>
            <a:ext cx="8412162" cy="49878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7"/>
            <a:ext cx="8412162" cy="434816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 marL="225425" indent="-225425">
              <a:defRPr sz="2400"/>
            </a:lvl2pPr>
            <a:lvl3pPr marL="461963" indent="-231775">
              <a:defRPr sz="2000"/>
            </a:lvl3pPr>
            <a:lvl4pPr marL="625475" indent="-171450">
              <a:defRPr/>
            </a:lvl4pPr>
            <a:lvl5pPr marL="739775" indent="-1143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7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6165"/>
            <a:ext cx="9144000" cy="367748"/>
          </a:xfrm>
          <a:prstGeom prst="rect">
            <a:avLst/>
          </a:prstGeom>
          <a:solidFill>
            <a:srgbClr val="FFFFF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2"/>
            <a:ext cx="8412162" cy="72866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990600"/>
            <a:ext cx="8412162" cy="5411788"/>
          </a:xfrm>
        </p:spPr>
        <p:txBody>
          <a:bodyPr/>
          <a:lstStyle>
            <a:lvl1pPr marL="1033463" indent="-1033463">
              <a:spcBef>
                <a:spcPts val="600"/>
              </a:spcBef>
              <a:tabLst>
                <a:tab pos="796925" algn="r"/>
                <a:tab pos="1033463" algn="l"/>
              </a:tabLst>
              <a:defRPr sz="1600"/>
            </a:lvl1pPr>
            <a:lvl2pPr marL="1258888" indent="-225425">
              <a:defRPr sz="1600"/>
            </a:lvl2pPr>
            <a:lvl3pPr marL="1423988" indent="-171450">
              <a:defRPr sz="1600"/>
            </a:lvl3pPr>
            <a:lvl4pPr marL="1606550" indent="-171450">
              <a:defRPr sz="1600"/>
            </a:lvl4pPr>
            <a:lvl5pPr marL="1709738" indent="-1143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6165"/>
            <a:ext cx="9144000" cy="367748"/>
          </a:xfrm>
          <a:prstGeom prst="rect">
            <a:avLst/>
          </a:prstGeom>
          <a:solidFill>
            <a:srgbClr val="FFFFFF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7"/>
            <a:ext cx="8412162" cy="434816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 marL="225425" indent="-225425">
              <a:defRPr sz="2400"/>
            </a:lvl2pPr>
            <a:lvl3pPr marL="457200" indent="-227013">
              <a:defRPr sz="2400"/>
            </a:lvl3pPr>
            <a:lvl4pPr marL="690563" indent="-231775">
              <a:defRPr sz="2400"/>
            </a:lvl4pPr>
            <a:lvl5pPr marL="914400" indent="-233363"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961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-76200"/>
            <a:ext cx="8412162" cy="728663"/>
          </a:xfrm>
        </p:spPr>
        <p:txBody>
          <a:bodyPr anchor="b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1003300"/>
            <a:ext cx="8412162" cy="5399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3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56799" y="6611248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8" y="2"/>
            <a:ext cx="8412162" cy="7286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38" y="990600"/>
            <a:ext cx="8412162" cy="5411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7419" y="6624591"/>
            <a:ext cx="6596832" cy="159326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 dirty="0">
                <a:solidFill>
                  <a:srgbClr val="2372B9"/>
                </a:solidFill>
              </a:rPr>
              <a:t>Customer Management Integration (CMI) Business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539" y="6624591"/>
            <a:ext cx="342433" cy="2130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‹#›</a:t>
            </a:fld>
            <a:endParaRPr lang="en-US" dirty="0">
              <a:solidFill>
                <a:srgbClr val="2372B9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211138" y="753748"/>
            <a:ext cx="87042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86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4" r:id="rId3"/>
    <p:sldLayoutId id="2147483685" r:id="rId4"/>
    <p:sldLayoutId id="2147483686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87" r:id="rId13"/>
    <p:sldLayoutId id="2147483688" r:id="rId14"/>
    <p:sldLayoutId id="2147483670" r:id="rId15"/>
    <p:sldLayoutId id="2147483671" r:id="rId16"/>
    <p:sldLayoutId id="214748368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6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lnSpc>
          <a:spcPct val="95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171450" algn="l" defTabSz="914400" rtl="0" eaLnBrk="1" latinLnBrk="0" hangingPunct="1">
        <a:lnSpc>
          <a:spcPct val="95000"/>
        </a:lnSpc>
        <a:spcBef>
          <a:spcPts val="200"/>
        </a:spcBef>
        <a:buFont typeface="Franklin Gothic Book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71450" algn="l" defTabSz="914400" rtl="0" eaLnBrk="1" latinLnBrk="0" hangingPunct="1">
        <a:lnSpc>
          <a:spcPct val="95000"/>
        </a:lnSpc>
        <a:spcBef>
          <a:spcPts val="1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628650" indent="-114300" algn="l" defTabSz="914400" rtl="0" eaLnBrk="1" latinLnBrk="0" hangingPunct="1">
        <a:lnSpc>
          <a:spcPct val="95000"/>
        </a:lnSpc>
        <a:spcBef>
          <a:spcPts val="100"/>
        </a:spcBef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8F8F8-6306-49BB-AF32-697D0B16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1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3EA8A-F6A8-46EB-BB6B-2FABECD5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715"/>
            <a:ext cx="8412162" cy="728663"/>
          </a:xfrm>
        </p:spPr>
        <p:txBody>
          <a:bodyPr anchor="ctr"/>
          <a:lstStyle/>
          <a:p>
            <a:r>
              <a:rPr lang="en-US" sz="2200" dirty="0"/>
              <a:t>Pennsylvania All-Sector</a:t>
            </a:r>
            <a:br>
              <a:rPr lang="en-US" sz="2200" dirty="0"/>
            </a:br>
            <a:r>
              <a:rPr lang="en-US" sz="2200" dirty="0"/>
              <a:t>Choice States Have Better Price Performance Than Monopoly States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DC5D8-1D7B-49FB-B979-D2D46903CC9C}"/>
              </a:ext>
            </a:extLst>
          </p:cNvPr>
          <p:cNvSpPr/>
          <p:nvPr/>
        </p:nvSpPr>
        <p:spPr>
          <a:xfrm>
            <a:off x="137160" y="924595"/>
            <a:ext cx="8771298" cy="13234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600" dirty="0">
                <a:ea typeface="+mn-lt"/>
                <a:cs typeface="+mn-lt"/>
              </a:rPr>
              <a:t>From 1998 to 2019, competitive jurisdictions outperformed monopoly states from a price change perspective across All-Sectors. This is also true in Pennsylvania, which experienced a price increase of 25.3% over this time period. </a:t>
            </a:r>
            <a:r>
              <a:rPr lang="en-US" sz="1600" dirty="0"/>
              <a:t>Meanwhile, the monopoly states experienced a weighted-average price increase of 67.0% over the identical time period for this same customer group.</a:t>
            </a:r>
          </a:p>
          <a:p>
            <a:endParaRPr lang="en-US" sz="1600" i="1" dirty="0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FBD1F-BE96-4B79-B87D-A0B585EF8DF0}"/>
              </a:ext>
            </a:extLst>
          </p:cNvPr>
          <p:cNvSpPr txBox="1"/>
          <p:nvPr/>
        </p:nvSpPr>
        <p:spPr>
          <a:xfrm>
            <a:off x="548640" y="6624591"/>
            <a:ext cx="8422465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1000" i="1" dirty="0">
                <a:solidFill>
                  <a:srgbClr val="0070C0"/>
                </a:solidFill>
              </a:rPr>
              <a:t>Original Source: The Great Divergence in Competitive and Monopoly Electricity Price Trends- O’Connor/Khan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2FDB4E01-92AC-4C6A-8313-8F96579D9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41" y="-47325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F1684-1EB9-4303-BEC3-A4279F9A3DD2}"/>
              </a:ext>
            </a:extLst>
          </p:cNvPr>
          <p:cNvCxnSpPr/>
          <p:nvPr/>
        </p:nvCxnSpPr>
        <p:spPr>
          <a:xfrm>
            <a:off x="228600" y="914400"/>
            <a:ext cx="868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030FC2-6DC4-6549-BEC4-C7CEA32E0470}"/>
              </a:ext>
            </a:extLst>
          </p:cNvPr>
          <p:cNvCxnSpPr>
            <a:cxnSpLocks/>
          </p:cNvCxnSpPr>
          <p:nvPr/>
        </p:nvCxnSpPr>
        <p:spPr>
          <a:xfrm>
            <a:off x="8640762" y="4429125"/>
            <a:ext cx="267697" cy="5874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04BD18B-B3F3-4A0A-9413-CB97C42C80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030553"/>
              </p:ext>
            </p:extLst>
          </p:nvPr>
        </p:nvGraphicFramePr>
        <p:xfrm>
          <a:off x="0" y="2134362"/>
          <a:ext cx="9144000" cy="435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140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8F8F8-6306-49BB-AF32-697D0B16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2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3EA8A-F6A8-46EB-BB6B-2FABECD5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715"/>
            <a:ext cx="8412162" cy="728663"/>
          </a:xfrm>
        </p:spPr>
        <p:txBody>
          <a:bodyPr anchor="ctr"/>
          <a:lstStyle/>
          <a:p>
            <a:r>
              <a:rPr lang="en-US" sz="2200" dirty="0"/>
              <a:t>Pennsylvania Residential Sector</a:t>
            </a:r>
            <a:br>
              <a:rPr lang="en-US" sz="2200" dirty="0"/>
            </a:br>
            <a:r>
              <a:rPr lang="en-US" sz="2200" dirty="0"/>
              <a:t>Choice States Have Better Price Performance Than Monopoly States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DC5D8-1D7B-49FB-B979-D2D46903CC9C}"/>
              </a:ext>
            </a:extLst>
          </p:cNvPr>
          <p:cNvSpPr/>
          <p:nvPr/>
        </p:nvSpPr>
        <p:spPr>
          <a:xfrm>
            <a:off x="137160" y="924595"/>
            <a:ext cx="8771298" cy="135421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600" dirty="0">
                <a:ea typeface="+mn-lt"/>
                <a:cs typeface="+mn-lt"/>
              </a:rPr>
              <a:t>From 1998 to 2019, competitive jurisdictions outperformed monopoly states from a price change perspective in the Residential Sector. This is also true in Pennsylvania, which experienced a price increase of 39.7% over this time period. </a:t>
            </a:r>
            <a:r>
              <a:rPr lang="en-US" sz="1600" dirty="0"/>
              <a:t>Meanwhile, the monopoly states experienced a weighted-average price increase of 64.2% over the identical time period for this same customer group.</a:t>
            </a:r>
          </a:p>
          <a:p>
            <a:endParaRPr lang="en-US" sz="1600" i="1" dirty="0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FBD1F-BE96-4B79-B87D-A0B585EF8DF0}"/>
              </a:ext>
            </a:extLst>
          </p:cNvPr>
          <p:cNvSpPr txBox="1"/>
          <p:nvPr/>
        </p:nvSpPr>
        <p:spPr>
          <a:xfrm>
            <a:off x="548640" y="6624591"/>
            <a:ext cx="8422465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1000" i="1" dirty="0">
                <a:solidFill>
                  <a:srgbClr val="0070C0"/>
                </a:solidFill>
              </a:rPr>
              <a:t>Original Source: The Great Divergence in Competitive and Monopoly Electricity Price Trends- O’Connor/Khan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2FDB4E01-92AC-4C6A-8313-8F96579D9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41" y="-47325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F1684-1EB9-4303-BEC3-A4279F9A3DD2}"/>
              </a:ext>
            </a:extLst>
          </p:cNvPr>
          <p:cNvCxnSpPr/>
          <p:nvPr/>
        </p:nvCxnSpPr>
        <p:spPr>
          <a:xfrm>
            <a:off x="228600" y="914400"/>
            <a:ext cx="868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4BAE1D-D48B-A847-8E5E-20D6341B1635}"/>
              </a:ext>
            </a:extLst>
          </p:cNvPr>
          <p:cNvCxnSpPr>
            <a:cxnSpLocks/>
          </p:cNvCxnSpPr>
          <p:nvPr/>
        </p:nvCxnSpPr>
        <p:spPr>
          <a:xfrm flipH="1">
            <a:off x="7609114" y="3959412"/>
            <a:ext cx="363539" cy="7033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C0CB007-8277-4B26-9A2E-BE9D20CB3A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25876"/>
              </p:ext>
            </p:extLst>
          </p:nvPr>
        </p:nvGraphicFramePr>
        <p:xfrm>
          <a:off x="-1" y="2236119"/>
          <a:ext cx="9006841" cy="414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623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8F8F8-6306-49BB-AF32-697D0B16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3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3EA8A-F6A8-46EB-BB6B-2FABECD5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715"/>
            <a:ext cx="8412162" cy="728663"/>
          </a:xfrm>
        </p:spPr>
        <p:txBody>
          <a:bodyPr anchor="ctr"/>
          <a:lstStyle/>
          <a:p>
            <a:r>
              <a:rPr lang="en-US" sz="2200" dirty="0"/>
              <a:t>Pennsylvania All-Sector</a:t>
            </a:r>
            <a:br>
              <a:rPr lang="en-US" sz="2200" dirty="0"/>
            </a:br>
            <a:r>
              <a:rPr lang="en-US" sz="2200" dirty="0"/>
              <a:t>Nominal Electricity Price Changes (1998-2019)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DC5D8-1D7B-49FB-B979-D2D46903CC9C}"/>
              </a:ext>
            </a:extLst>
          </p:cNvPr>
          <p:cNvSpPr/>
          <p:nvPr/>
        </p:nvSpPr>
        <p:spPr>
          <a:xfrm>
            <a:off x="137698" y="924595"/>
            <a:ext cx="8955502" cy="12464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500" dirty="0">
                <a:ea typeface="+mn-lt"/>
                <a:cs typeface="+mn-lt"/>
              </a:rPr>
              <a:t>Using 1998 as a baseline, we compared the year-by-year average price difference for customers in All-Sectors and calculated the average of those percentage differences. We found an average nominal electricity price increase of 17.5% across this time period. This is significantly less than the same measure across all monopoly states and shows that Pennsylvania is outperforming most monopoly states from a price change perspective. </a:t>
            </a:r>
            <a:endParaRPr lang="en-US" sz="1500" dirty="0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2FDB4E01-92AC-4C6A-8313-8F96579D9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41" y="-47325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F1684-1EB9-4303-BEC3-A4279F9A3DD2}"/>
              </a:ext>
            </a:extLst>
          </p:cNvPr>
          <p:cNvCxnSpPr/>
          <p:nvPr/>
        </p:nvCxnSpPr>
        <p:spPr>
          <a:xfrm>
            <a:off x="228600" y="914400"/>
            <a:ext cx="868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6A28B23-0647-496C-AA47-01D30AAFE3A3}"/>
              </a:ext>
            </a:extLst>
          </p:cNvPr>
          <p:cNvSpPr txBox="1"/>
          <p:nvPr/>
        </p:nvSpPr>
        <p:spPr>
          <a:xfrm>
            <a:off x="548640" y="6624591"/>
            <a:ext cx="8422465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1000" i="1" dirty="0">
                <a:solidFill>
                  <a:srgbClr val="0070C0"/>
                </a:solidFill>
              </a:rPr>
              <a:t>Data Source: U.S. Energy Information Administration (EIA)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B2D26BB-C15D-4F71-A0D7-162F07E433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344339"/>
              </p:ext>
            </p:extLst>
          </p:nvPr>
        </p:nvGraphicFramePr>
        <p:xfrm>
          <a:off x="1306191" y="2038019"/>
          <a:ext cx="6618515" cy="4267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648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8F8F8-6306-49BB-AF32-697D0B16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6176-D6A4-43D8-BE13-F18245AD9D39}" type="slidenum">
              <a:rPr lang="en-US" smtClean="0">
                <a:solidFill>
                  <a:srgbClr val="2372B9"/>
                </a:solidFill>
              </a:rPr>
              <a:pPr/>
              <a:t>4</a:t>
            </a:fld>
            <a:endParaRPr lang="en-US" dirty="0">
              <a:solidFill>
                <a:srgbClr val="2372B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3EA8A-F6A8-46EB-BB6B-2FABECD5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715"/>
            <a:ext cx="8412162" cy="728663"/>
          </a:xfrm>
        </p:spPr>
        <p:txBody>
          <a:bodyPr anchor="ctr"/>
          <a:lstStyle/>
          <a:p>
            <a:r>
              <a:rPr lang="en-US" sz="2200" dirty="0"/>
              <a:t>Pennsylvania Residential Sector</a:t>
            </a:r>
            <a:br>
              <a:rPr lang="en-US" sz="2200" dirty="0"/>
            </a:br>
            <a:r>
              <a:rPr lang="en-US" sz="2200" dirty="0"/>
              <a:t>Nominal Electricity Price Changes (1998-2019)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DC5D8-1D7B-49FB-B979-D2D46903CC9C}"/>
              </a:ext>
            </a:extLst>
          </p:cNvPr>
          <p:cNvSpPr/>
          <p:nvPr/>
        </p:nvSpPr>
        <p:spPr>
          <a:xfrm>
            <a:off x="137160" y="924595"/>
            <a:ext cx="8955502" cy="12464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500" dirty="0">
                <a:ea typeface="+mn-lt"/>
                <a:cs typeface="+mn-lt"/>
              </a:rPr>
              <a:t>Using 1998 as a baseline, we compared the year-by-year average difference for customers in the Residential Sector and calculated the average of those percentage differences. We found an average nominal electricity price increase of 18.5% across this time period. This is significantly less than the same measure across all monopoly states and shows that Pennsylvania is outperforming most monopoly states from a price change perspective. </a:t>
            </a:r>
            <a:endParaRPr lang="en-US" sz="1500" dirty="0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2FDB4E01-92AC-4C6A-8313-8F96579D9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41" y="-47325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F1684-1EB9-4303-BEC3-A4279F9A3DD2}"/>
              </a:ext>
            </a:extLst>
          </p:cNvPr>
          <p:cNvCxnSpPr/>
          <p:nvPr/>
        </p:nvCxnSpPr>
        <p:spPr>
          <a:xfrm>
            <a:off x="228600" y="914400"/>
            <a:ext cx="868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06AB32-489F-4635-BC2E-D80ED0F8D4E9}"/>
              </a:ext>
            </a:extLst>
          </p:cNvPr>
          <p:cNvSpPr txBox="1"/>
          <p:nvPr/>
        </p:nvSpPr>
        <p:spPr>
          <a:xfrm>
            <a:off x="548640" y="6624591"/>
            <a:ext cx="8422465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1000" i="1" dirty="0">
                <a:solidFill>
                  <a:srgbClr val="0070C0"/>
                </a:solidFill>
              </a:rPr>
              <a:t>Data Source: U.S. Energy Information Administration (EIA)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B794995-018C-4557-B7AB-64AED973B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240921"/>
              </p:ext>
            </p:extLst>
          </p:nvPr>
        </p:nvGraphicFramePr>
        <p:xfrm>
          <a:off x="1112275" y="1949437"/>
          <a:ext cx="6919450" cy="4316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631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FC3ED4-756A-4FB1-A016-BEB51E2C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2772" y="5699055"/>
            <a:ext cx="220845" cy="140525"/>
          </a:xfrm>
        </p:spPr>
        <p:txBody>
          <a:bodyPr anchor="ctr">
            <a:normAutofit/>
          </a:bodyPr>
          <a:lstStyle/>
          <a:p>
            <a:pPr>
              <a:spcAft>
                <a:spcPts val="450"/>
              </a:spcAft>
            </a:pPr>
            <a:fld id="{9EC71654-96A5-4280-94F3-931C61A9F92C}" type="slidenum">
              <a:rPr lang="en-US" noProof="0" smtClean="0"/>
              <a:pPr>
                <a:spcAft>
                  <a:spcPts val="450"/>
                </a:spcAft>
              </a:pPr>
              <a:t>5</a:t>
            </a:fld>
            <a:endParaRPr lang="en-US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4E382F-22A1-414E-991E-A8E8BC386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78910"/>
            <a:ext cx="8362950" cy="421322"/>
          </a:xfrm>
        </p:spPr>
        <p:txBody>
          <a:bodyPr anchor="b">
            <a:normAutofit/>
          </a:bodyPr>
          <a:lstStyle/>
          <a:p>
            <a:r>
              <a:rPr lang="en-US" dirty="0"/>
              <a:t>PA All-Sector Savings Estimate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D6DDCB-1719-42B6-B098-4E838F8E8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48" y="699248"/>
            <a:ext cx="8915399" cy="554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1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54177-E12C-4DF1-B896-5F678E5310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10882-798D-4426-B3C8-0D2C20BA2A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4E382F-22A1-414E-991E-A8E8BC38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PA Residential Savings Estimate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B235E4-B87B-41FC-A4DA-D1781AC87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80" y="645459"/>
            <a:ext cx="8787539" cy="5572461"/>
          </a:xfrm>
          <a:prstGeom prst="rect">
            <a:avLst/>
          </a:prstGeo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id="{E925EB3B-4021-48A3-8615-9065F6A2129C}"/>
              </a:ext>
            </a:extLst>
          </p:cNvPr>
          <p:cNvSpPr txBox="1">
            <a:spLocks/>
          </p:cNvSpPr>
          <p:nvPr/>
        </p:nvSpPr>
        <p:spPr>
          <a:xfrm>
            <a:off x="390525" y="78910"/>
            <a:ext cx="8362950" cy="42132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cap="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 residential Savings Estimate</a:t>
            </a:r>
          </a:p>
        </p:txBody>
      </p:sp>
    </p:spTree>
    <p:extLst>
      <p:ext uri="{BB962C8B-B14F-4D97-AF65-F5344CB8AC3E}">
        <p14:creationId xmlns:p14="http://schemas.microsoft.com/office/powerpoint/2010/main" val="355444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FC3ED4-756A-4FB1-A016-BEB51E2C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2772" y="5699055"/>
            <a:ext cx="220845" cy="140525"/>
          </a:xfrm>
        </p:spPr>
        <p:txBody>
          <a:bodyPr anchor="ctr">
            <a:normAutofit/>
          </a:bodyPr>
          <a:lstStyle/>
          <a:p>
            <a:pPr>
              <a:spcAft>
                <a:spcPts val="450"/>
              </a:spcAft>
            </a:pPr>
            <a:fld id="{9EC71654-96A5-4280-94F3-931C61A9F92C}" type="slidenum">
              <a:rPr lang="en-US" noProof="0" smtClean="0"/>
              <a:pPr>
                <a:spcAft>
                  <a:spcPts val="450"/>
                </a:spcAft>
              </a:pPr>
              <a:t>7</a:t>
            </a:fld>
            <a:endParaRPr lang="en-US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4E382F-22A1-414E-991E-A8E8BC386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" y="144987"/>
            <a:ext cx="8965096" cy="344390"/>
          </a:xfrm>
        </p:spPr>
        <p:txBody>
          <a:bodyPr anchor="b">
            <a:noAutofit/>
          </a:bodyPr>
          <a:lstStyle/>
          <a:p>
            <a:r>
              <a:rPr lang="en-US" sz="1800" dirty="0"/>
              <a:t>PA Residential and non-residential Cumulative Savings Estimate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0E70DB-DF34-43FD-A4A5-D5A94ED0B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51" y="602428"/>
            <a:ext cx="8965096" cy="560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183"/>
      </p:ext>
    </p:extLst>
  </p:cSld>
  <p:clrMapOvr>
    <a:masterClrMapping/>
  </p:clrMapOvr>
</p:sld>
</file>

<file path=ppt/theme/theme1.xml><?xml version="1.0" encoding="utf-8"?>
<a:theme xmlns:a="http://schemas.openxmlformats.org/drawingml/2006/main" name="CON_Everyday_T08[1]">
  <a:themeElements>
    <a:clrScheme name="Custom 9">
      <a:dk1>
        <a:srgbClr val="595959"/>
      </a:dk1>
      <a:lt1>
        <a:sysClr val="window" lastClr="FFFFFF"/>
      </a:lt1>
      <a:dk2>
        <a:srgbClr val="000000"/>
      </a:dk2>
      <a:lt2>
        <a:srgbClr val="A1ADB5"/>
      </a:lt2>
      <a:accent1>
        <a:srgbClr val="008D48"/>
      </a:accent1>
      <a:accent2>
        <a:srgbClr val="B9C53A"/>
      </a:accent2>
      <a:accent3>
        <a:srgbClr val="2372B9"/>
      </a:accent3>
      <a:accent4>
        <a:srgbClr val="81CFE7"/>
      </a:accent4>
      <a:accent5>
        <a:srgbClr val="F15323"/>
      </a:accent5>
      <a:accent6>
        <a:srgbClr val="F99B2F"/>
      </a:accent6>
      <a:hlink>
        <a:srgbClr val="0000FF"/>
      </a:hlink>
      <a:folHlink>
        <a:srgbClr val="800080"/>
      </a:folHlink>
    </a:clrScheme>
    <a:fontScheme name="Exelon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spcBef>
            <a:spcPts val="600"/>
          </a:spcBef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CCCAC4AEDD0944A5E1235C3FBA9BDE" ma:contentTypeVersion="4" ma:contentTypeDescription="Create a new document." ma:contentTypeScope="" ma:versionID="db97450528196d72f1558bfbe47f69ca">
  <xsd:schema xmlns:xsd="http://www.w3.org/2001/XMLSchema" xmlns:xs="http://www.w3.org/2001/XMLSchema" xmlns:p="http://schemas.microsoft.com/office/2006/metadata/properties" xmlns:ns3="6b8f622f-4bdb-4d79-8ae1-ee4aa87ab0de" targetNamespace="http://schemas.microsoft.com/office/2006/metadata/properties" ma:root="true" ma:fieldsID="e0a744234b48aebc0c01a6f276af93cb" ns3:_="">
    <xsd:import namespace="6b8f622f-4bdb-4d79-8ae1-ee4aa87ab0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8f622f-4bdb-4d79-8ae1-ee4aa87ab0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4E23F8-3831-4DEE-9250-5E8883F18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8f622f-4bdb-4d79-8ae1-ee4aa87ab0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6425F4-EE21-428A-B709-64DE8D4681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17DC80-4328-4A7C-A8E6-A0C53F81166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6b8f622f-4bdb-4d79-8ae1-ee4aa87ab0de"/>
    <ds:schemaRef ds:uri="http://purl.org/dc/terms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</TotalTime>
  <Words>956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Arial,Sans-Serif</vt:lpstr>
      <vt:lpstr>Calibri</vt:lpstr>
      <vt:lpstr>Franklin Gothic Book</vt:lpstr>
      <vt:lpstr>Franklin Gothic Demi</vt:lpstr>
      <vt:lpstr>CON_Everyday_T08[1]</vt:lpstr>
      <vt:lpstr>Pennsylvania All-Sector Choice States Have Better Price Performance Than Monopoly States</vt:lpstr>
      <vt:lpstr>Pennsylvania Residential Sector Choice States Have Better Price Performance Than Monopoly States</vt:lpstr>
      <vt:lpstr>Pennsylvania All-Sector Nominal Electricity Price Changes (1998-2019)</vt:lpstr>
      <vt:lpstr>Pennsylvania Residential Sector Nominal Electricity Price Changes (1998-2019)</vt:lpstr>
      <vt:lpstr>PA All-Sector Savings Estimate</vt:lpstr>
      <vt:lpstr>PA Residential Savings Estimate</vt:lpstr>
      <vt:lpstr>PA Residential and non-residential Cumulative Savings Estimate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Spilky, Richard S:(Constellation)</dc:creator>
  <cp:lastModifiedBy>Spilky, Richard S:(Constellation)</cp:lastModifiedBy>
  <cp:revision>390</cp:revision>
  <dcterms:created xsi:type="dcterms:W3CDTF">2020-07-09T18:54:22Z</dcterms:created>
  <dcterms:modified xsi:type="dcterms:W3CDTF">2021-03-09T19:24:55Z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0x010100CDCCCAC4AEDD0944A5E1235C3FBA9BDE</vt:lpwstr>
  </property>
</Properties>
</file>