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7" r:id="rId5"/>
    <p:sldId id="269" r:id="rId6"/>
    <p:sldId id="256" r:id="rId7"/>
    <p:sldId id="276" r:id="rId8"/>
    <p:sldId id="270" r:id="rId9"/>
    <p:sldId id="271" r:id="rId10"/>
    <p:sldId id="272" r:id="rId11"/>
    <p:sldId id="273" r:id="rId12"/>
    <p:sldId id="266"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796" autoAdjust="0"/>
  </p:normalViewPr>
  <p:slideViewPr>
    <p:cSldViewPr snapToGrid="0" showGuides="1">
      <p:cViewPr varScale="1">
        <p:scale>
          <a:sx n="73" d="100"/>
          <a:sy n="73" d="100"/>
        </p:scale>
        <p:origin x="612"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Statistics here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EC9-4D45-A079-9DF887D3CF8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EC9-4D45-A079-9DF887D3CF8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EC9-4D45-A079-9DF887D3CF8F}"/>
            </c:ext>
          </c:extLst>
        </c:ser>
        <c:dLbls>
          <c:showLegendKey val="0"/>
          <c:showVal val="0"/>
          <c:showCatName val="0"/>
          <c:showSerName val="0"/>
          <c:showPercent val="0"/>
          <c:showBubbleSize val="0"/>
        </c:dLbls>
        <c:gapWidth val="219"/>
        <c:overlap val="-27"/>
        <c:axId val="562004432"/>
        <c:axId val="562004112"/>
      </c:barChart>
      <c:catAx>
        <c:axId val="56200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004112"/>
        <c:crosses val="autoZero"/>
        <c:auto val="1"/>
        <c:lblAlgn val="ctr"/>
        <c:lblOffset val="100"/>
        <c:noMultiLvlLbl val="0"/>
      </c:catAx>
      <c:valAx>
        <c:axId val="56200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00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E8-154A-9681-C6C3C60B7B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E8-154A-9681-C6C3C60B7B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E8-154A-9681-C6C3C60B7B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E8-154A-9681-C6C3C60B7B5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273-484D-BAD2-07E65331090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3/8/2021</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3/8/2021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278430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SCB by the Commission will enable customers to receive a single bill from their supplier that includes charges for the supplier’s competitive supply charges and the utility’s tariffed delivery charges.</a:t>
            </a:r>
          </a:p>
          <a:p>
            <a:r>
              <a:rPr lang="en-US" dirty="0"/>
              <a:t>The implementation of SCB would significantly level the playing field for retail suppliers – no longer would suppliers have to rely on their biggest competitors to send out the monthly bills and manage collections for their customers</a:t>
            </a:r>
          </a:p>
          <a:p>
            <a:r>
              <a:rPr lang="en-US" dirty="0"/>
              <a:t>Implementation of SCB will advance Maryland’s retail electricity and natural gas markets.</a:t>
            </a:r>
          </a:p>
          <a:p>
            <a:r>
              <a:rPr lang="en-US" dirty="0"/>
              <a:t>The implementation of SCB would benefit Maryland consumers. They would gain access to more innovative products and services, including the enhanced ability to utilize tools that enable them to budget their energy dollars more effectively.</a:t>
            </a:r>
          </a:p>
          <a:p>
            <a:r>
              <a:rPr lang="en-US" dirty="0"/>
              <a:t>SCB allows suppliers to forge long-term relationships with their customers and deliver new and innovative products tailored to meet their customers’ unique needs. With SCB, suppliers would be able to offer customers the opportunity to receive a suite of value-added and bundled services, such as home security, HVAC maintenance, surge protection, demand response, energy efficiency services, and monitoring and smart thermostats, with the charges for all services consolidated on one bill.</a:t>
            </a:r>
          </a:p>
          <a:p>
            <a:r>
              <a:rPr lang="en-US" dirty="0"/>
              <a:t>Enabling a direct relationship between suppliers and their customers would enhance the overall</a:t>
            </a:r>
          </a:p>
          <a:p>
            <a:r>
              <a:rPr lang="en-US" dirty="0"/>
              <a:t>shopping experience and greatly improve customer satisfaction.</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409224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2395719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C322308-EB9C-4F7B-99C1-5221824156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4508" y="959534"/>
            <a:ext cx="22669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20" name="Picture 2">
            <a:extLst>
              <a:ext uri="{FF2B5EF4-FFF2-40B4-BE49-F238E27FC236}">
                <a16:creationId xmlns:a16="http://schemas.microsoft.com/office/drawing/2014/main" id="{09156BCD-01F0-4714-AE9E-E3134A7BFD9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41474" y="1126357"/>
            <a:ext cx="2460639" cy="1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pic>
        <p:nvPicPr>
          <p:cNvPr id="17" name="Picture 2">
            <a:extLst>
              <a:ext uri="{FF2B5EF4-FFF2-40B4-BE49-F238E27FC236}">
                <a16:creationId xmlns:a16="http://schemas.microsoft.com/office/drawing/2014/main" id="{9BBE289F-1AE3-41B4-8BAB-AF2F8753BAF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86345" y="527933"/>
            <a:ext cx="1863252" cy="81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14" name="Picture 2">
            <a:extLst>
              <a:ext uri="{FF2B5EF4-FFF2-40B4-BE49-F238E27FC236}">
                <a16:creationId xmlns:a16="http://schemas.microsoft.com/office/drawing/2014/main" id="{2379169D-94B5-4D5F-92A2-EBA7D359E1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3" name="Picture 2">
            <a:extLst>
              <a:ext uri="{FF2B5EF4-FFF2-40B4-BE49-F238E27FC236}">
                <a16:creationId xmlns:a16="http://schemas.microsoft.com/office/drawing/2014/main" id="{66672FEC-15C4-4BF9-A7A3-AD9A94A9D6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6" name="Picture 2">
            <a:extLst>
              <a:ext uri="{FF2B5EF4-FFF2-40B4-BE49-F238E27FC236}">
                <a16:creationId xmlns:a16="http://schemas.microsoft.com/office/drawing/2014/main" id="{51FB6DDA-F76C-4221-8096-2EFF34BEF5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9" name="Picture 2">
            <a:extLst>
              <a:ext uri="{FF2B5EF4-FFF2-40B4-BE49-F238E27FC236}">
                <a16:creationId xmlns:a16="http://schemas.microsoft.com/office/drawing/2014/main" id="{29ADCBBB-045E-41CC-A44F-4EBF994D0F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
            <a:extLst>
              <a:ext uri="{FF2B5EF4-FFF2-40B4-BE49-F238E27FC236}">
                <a16:creationId xmlns:a16="http://schemas.microsoft.com/office/drawing/2014/main" id="{8C9CCA7E-FCCF-40F3-8C27-EA2CC69696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3074" name="Picture 2">
            <a:extLst>
              <a:ext uri="{FF2B5EF4-FFF2-40B4-BE49-F238E27FC236}">
                <a16:creationId xmlns:a16="http://schemas.microsoft.com/office/drawing/2014/main" id="{715765FC-D50C-49FA-82C0-02811E2E2B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 y="5977103"/>
            <a:ext cx="1598111" cy="69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pic>
        <p:nvPicPr>
          <p:cNvPr id="4098" name="Picture 2">
            <a:extLst>
              <a:ext uri="{FF2B5EF4-FFF2-40B4-BE49-F238E27FC236}">
                <a16:creationId xmlns:a16="http://schemas.microsoft.com/office/drawing/2014/main" id="{EC34F6A2-6F13-4ECC-B0C2-1C840F0C96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pic>
        <p:nvPicPr>
          <p:cNvPr id="11" name="Picture 2">
            <a:extLst>
              <a:ext uri="{FF2B5EF4-FFF2-40B4-BE49-F238E27FC236}">
                <a16:creationId xmlns:a16="http://schemas.microsoft.com/office/drawing/2014/main" id="{FB16847B-4223-4818-9794-B83A034165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8" name="Picture 2">
            <a:extLst>
              <a:ext uri="{FF2B5EF4-FFF2-40B4-BE49-F238E27FC236}">
                <a16:creationId xmlns:a16="http://schemas.microsoft.com/office/drawing/2014/main" id="{7E9BE8E9-0BFC-4BA5-908D-B3081A4F0A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17" name="Picture 2">
            <a:extLst>
              <a:ext uri="{FF2B5EF4-FFF2-40B4-BE49-F238E27FC236}">
                <a16:creationId xmlns:a16="http://schemas.microsoft.com/office/drawing/2014/main" id="{4859018B-081D-4BD7-881B-EF34D262BA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15" name="Picture 2">
            <a:extLst>
              <a:ext uri="{FF2B5EF4-FFF2-40B4-BE49-F238E27FC236}">
                <a16:creationId xmlns:a16="http://schemas.microsoft.com/office/drawing/2014/main" id="{66E20BCB-9FCE-4894-8A35-9CF0F8FC0E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2">
            <a:extLst>
              <a:ext uri="{FF2B5EF4-FFF2-40B4-BE49-F238E27FC236}">
                <a16:creationId xmlns:a16="http://schemas.microsoft.com/office/drawing/2014/main" id="{C3BCE857-AAD7-4504-8E97-D9A5BA1968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80" y="6255292"/>
            <a:ext cx="1379274" cy="6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3/8/2021</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8" r:id="rId12"/>
    <p:sldLayoutId id="2147483669" r:id="rId13"/>
    <p:sldLayoutId id="2147483670" r:id="rId14"/>
    <p:sldLayoutId id="2147483671" r:id="rId15"/>
    <p:sldLayoutId id="2147483672" r:id="rId16"/>
    <p:sldLayoutId id="214748367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mailto:tMccormick@RESAUSA.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419850" y="1893888"/>
            <a:ext cx="5143500" cy="2090808"/>
          </a:xfrm>
        </p:spPr>
        <p:txBody>
          <a:bodyPr anchor="b">
            <a:normAutofit/>
          </a:bodyPr>
          <a:lstStyle/>
          <a:p>
            <a:r>
              <a:rPr lang="en-US" sz="3400" dirty="0"/>
              <a:t>Pennsylvania Retail Market Enhancements</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419850" y="4460946"/>
            <a:ext cx="5143500" cy="503167"/>
          </a:xfrm>
        </p:spPr>
        <p:txBody>
          <a:bodyPr>
            <a:noAutofit/>
          </a:bodyPr>
          <a:lstStyle/>
          <a:p>
            <a:r>
              <a:rPr lang="en-US" sz="1400" dirty="0"/>
              <a:t>Retail Energy Supply Association 2021</a:t>
            </a:r>
          </a:p>
          <a:p>
            <a:r>
              <a:rPr lang="en-US" sz="1400" dirty="0"/>
              <a:t>Celebrating 25 Years of Choice </a:t>
            </a:r>
          </a:p>
        </p:txBody>
      </p:sp>
      <p:pic>
        <p:nvPicPr>
          <p:cNvPr id="7" name="Picture Placeholder 16">
            <a:extLst>
              <a:ext uri="{FF2B5EF4-FFF2-40B4-BE49-F238E27FC236}">
                <a16:creationId xmlns:a16="http://schemas.microsoft.com/office/drawing/2014/main" id="{E481DF49-0240-4AAE-8A1C-474A378E000E}"/>
              </a:ext>
            </a:extLst>
          </p:cNvPr>
          <p:cNvPicPr>
            <a:picLocks noGrp="1" noChangeAspect="1"/>
          </p:cNvPicPr>
          <p:nvPr>
            <p:ph type="pic" sz="quarter" idx="10"/>
          </p:nvPr>
        </p:nvPicPr>
        <p:blipFill rotWithShape="1">
          <a:blip r:embed="rId3"/>
          <a:srcRect l="28024" r="27976" b="1"/>
          <a:stretch/>
        </p:blipFill>
        <p:spPr>
          <a:xfrm>
            <a:off x="711200" y="728663"/>
            <a:ext cx="5305425" cy="5305425"/>
          </a:xfrm>
          <a:noFill/>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r>
              <a:rPr lang="en-US" dirty="0"/>
              <a:t>team</a:t>
            </a:r>
          </a:p>
        </p:txBody>
      </p:sp>
      <p:pic>
        <p:nvPicPr>
          <p:cNvPr id="17" name="Picture Placeholder 16" descr="man posing for portrait">
            <a:extLst>
              <a:ext uri="{FF2B5EF4-FFF2-40B4-BE49-F238E27FC236}">
                <a16:creationId xmlns:a16="http://schemas.microsoft.com/office/drawing/2014/main" id="{CBB1FBB7-8048-6F41-A39C-61BDC2D38BFE}"/>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p:txBody>
          <a:bodyPr/>
          <a:lstStyle/>
          <a:p>
            <a:r>
              <a:rPr lang="en-US" dirty="0"/>
              <a:t>Alexander Martensson</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p:txBody>
      </p:sp>
      <p:pic>
        <p:nvPicPr>
          <p:cNvPr id="19" name="Picture Placeholder 18" descr="woman posing for portrait while texting">
            <a:extLst>
              <a:ext uri="{FF2B5EF4-FFF2-40B4-BE49-F238E27FC236}">
                <a16:creationId xmlns:a16="http://schemas.microsoft.com/office/drawing/2014/main" id="{9F61DE0B-ECF7-B74B-80E5-B602A86B8F81}"/>
              </a:ext>
            </a:extLst>
          </p:cNvPr>
          <p:cNvPicPr>
            <a:picLocks noGrp="1" noChangeAspect="1"/>
          </p:cNvPicPr>
          <p:nvPr>
            <p:ph type="pic" sz="quarter" idx="14"/>
          </p:nvPr>
        </p:nvPicPr>
        <p:blipFill>
          <a:blip r:embed="rId4">
            <a:extLst>
              <a:ext uri="{28A0092B-C50C-407E-A947-70E740481C1C}">
                <a14:useLocalDpi xmlns:a14="http://schemas.microsoft.com/office/drawing/2010/main"/>
              </a:ext>
            </a:extLst>
          </a:blip>
          <a:srcRect/>
          <a:stretch>
            <a:fillRect/>
          </a:stretch>
        </p:blipFill>
        <p:spPr/>
      </p:pic>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p:txBody>
          <a:bodyPr/>
          <a:lstStyle/>
          <a:p>
            <a:r>
              <a:rPr lang="en-US" dirty="0"/>
              <a:t>Victoria Lindqvist</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p:txBody>
      </p:sp>
      <p:pic>
        <p:nvPicPr>
          <p:cNvPr id="21" name="Picture Placeholder 20" descr="man laughing and looking down">
            <a:extLst>
              <a:ext uri="{FF2B5EF4-FFF2-40B4-BE49-F238E27FC236}">
                <a16:creationId xmlns:a16="http://schemas.microsoft.com/office/drawing/2014/main" id="{007C99FF-D296-8544-B04B-EA1DBB457808}"/>
              </a:ext>
            </a:extLst>
          </p:cNvPr>
          <p:cNvPicPr>
            <a:picLocks noGrp="1" noChangeAspect="1"/>
          </p:cNvPicPr>
          <p:nvPr>
            <p:ph type="pic" sz="quarter" idx="15"/>
          </p:nvPr>
        </p:nvPicPr>
        <p:blipFill>
          <a:blip r:embed="rId5">
            <a:extLst>
              <a:ext uri="{28A0092B-C50C-407E-A947-70E740481C1C}">
                <a14:useLocalDpi xmlns:a14="http://schemas.microsoft.com/office/drawing/2010/main"/>
              </a:ext>
            </a:extLst>
          </a:blip>
          <a:srcRect/>
          <a:stretch>
            <a:fillRect/>
          </a:stretch>
        </p:blipFill>
        <p:spPr/>
      </p:pic>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p:txBody>
          <a:bodyPr/>
          <a:lstStyle/>
          <a:p>
            <a:r>
              <a:rPr lang="en-US" dirty="0"/>
              <a:t>Mirjam Nilsson</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p:txBody>
      </p:sp>
      <p:pic>
        <p:nvPicPr>
          <p:cNvPr id="23" name="Picture Placeholder 22" descr="woman posing for portrait">
            <a:extLst>
              <a:ext uri="{FF2B5EF4-FFF2-40B4-BE49-F238E27FC236}">
                <a16:creationId xmlns:a16="http://schemas.microsoft.com/office/drawing/2014/main" id="{A164AE4A-BFE4-F247-8542-C612BD5BFAB9}"/>
              </a:ext>
            </a:extLst>
          </p:cNvPr>
          <p:cNvPicPr>
            <a:picLocks noGrp="1" noChangeAspect="1"/>
          </p:cNvPicPr>
          <p:nvPr>
            <p:ph type="pic" sz="quarter" idx="16"/>
          </p:nvPr>
        </p:nvPicPr>
        <p:blipFill>
          <a:blip r:embed="rId6">
            <a:extLst>
              <a:ext uri="{28A0092B-C50C-407E-A947-70E740481C1C}">
                <a14:useLocalDpi xmlns:a14="http://schemas.microsoft.com/office/drawing/2010/main"/>
              </a:ext>
            </a:extLst>
          </a:blip>
          <a:srcRect/>
          <a:stretch>
            <a:fillRect/>
          </a:stretch>
        </p:blipFill>
        <p:spPr/>
      </p:pic>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p:txBody>
          <a:bodyPr/>
          <a:lstStyle/>
          <a:p>
            <a:r>
              <a:rPr lang="en-US" dirty="0"/>
              <a:t>Angelica Astrom</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10</a:t>
            </a:fld>
            <a:endParaRPr lang="en-US" dirty="0"/>
          </a:p>
        </p:txBody>
      </p:sp>
    </p:spTree>
    <p:extLst>
      <p:ext uri="{BB962C8B-B14F-4D97-AF65-F5344CB8AC3E}">
        <p14:creationId xmlns:p14="http://schemas.microsoft.com/office/powerpoint/2010/main" val="43563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p:txBody>
          <a:bodyPr/>
          <a:lstStyle/>
          <a:p>
            <a:r>
              <a:rPr lang="en-US" dirty="0"/>
              <a:t>Thank you</a:t>
            </a:r>
          </a:p>
        </p:txBody>
      </p:sp>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US" dirty="0">
                <a:hlinkClick r:id="rId3"/>
              </a:rPr>
              <a:t>tMccormick@RESAUSA.ORG</a:t>
            </a:r>
            <a:endParaRPr lang="en-US" dirty="0"/>
          </a:p>
        </p:txBody>
      </p:sp>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p:txBody>
          <a:bodyPr/>
          <a:lstStyle/>
          <a:p>
            <a:r>
              <a:rPr lang="en-US" dirty="0">
                <a:hlinkClick r:id="rId3"/>
              </a:rPr>
              <a:t>RESAUSA.ORG</a:t>
            </a:r>
            <a:r>
              <a:rPr lang="en-US" dirty="0"/>
              <a:t> </a:t>
            </a:r>
          </a:p>
        </p:txBody>
      </p:sp>
      <p:pic>
        <p:nvPicPr>
          <p:cNvPr id="8" name="Picture Placeholder 7" descr="A sunset over a body of water&#10;&#10;Description automatically generated">
            <a:extLst>
              <a:ext uri="{FF2B5EF4-FFF2-40B4-BE49-F238E27FC236}">
                <a16:creationId xmlns:a16="http://schemas.microsoft.com/office/drawing/2014/main" id="{ADB31029-586F-4845-BD93-3DFDA97F4459}"/>
              </a:ext>
            </a:extLst>
          </p:cNvPr>
          <p:cNvPicPr>
            <a:picLocks noGrp="1" noChangeAspect="1"/>
          </p:cNvPicPr>
          <p:nvPr>
            <p:ph type="pic" sz="quarter" idx="10"/>
          </p:nvPr>
        </p:nvPicPr>
        <p:blipFill>
          <a:blip r:embed="rId4"/>
          <a:srcRect l="12500" r="12500"/>
          <a:stretch>
            <a:fillRect/>
          </a:stretch>
        </p:blipFill>
        <p:spPr/>
      </p:pic>
    </p:spTree>
    <p:extLst>
      <p:ext uri="{BB962C8B-B14F-4D97-AF65-F5344CB8AC3E}">
        <p14:creationId xmlns:p14="http://schemas.microsoft.com/office/powerpoint/2010/main" val="292880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lstStyle/>
          <a:p>
            <a:r>
              <a:rPr lang="en-US" dirty="0"/>
              <a:t>About the organization</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38961" y="1825625"/>
            <a:ext cx="3991476" cy="4351338"/>
          </a:xfrm>
        </p:spPr>
        <p:txBody>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RESA is a group of retail energy suppliers who have a common vision that competitive retail energy markets deliver a more efficient, customer-oriented outcome than a regulated utility structure.  </a:t>
            </a:r>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RESA is devoted to working with all stakeholders to promote vibrant and sustainable competitive retail energy markets for residential, commercial and industrial consumers. </a:t>
            </a:r>
            <a:endParaRPr lang="en-US" sz="20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2</a:t>
            </a:fld>
            <a:endParaRPr lang="en-US" dirty="0"/>
          </a:p>
        </p:txBody>
      </p:sp>
      <p:pic>
        <p:nvPicPr>
          <p:cNvPr id="17" name="Picture Placeholder 16">
            <a:extLst>
              <a:ext uri="{FF2B5EF4-FFF2-40B4-BE49-F238E27FC236}">
                <a16:creationId xmlns:a16="http://schemas.microsoft.com/office/drawing/2014/main" id="{51361AA4-1CF8-4F8A-80E5-006CDC272C68}"/>
              </a:ext>
            </a:extLst>
          </p:cNvPr>
          <p:cNvPicPr>
            <a:picLocks noGrp="1" noChangeAspect="1"/>
          </p:cNvPicPr>
          <p:nvPr>
            <p:ph type="pic" sz="quarter" idx="13"/>
          </p:nvPr>
        </p:nvPicPr>
        <p:blipFill>
          <a:blip r:embed="rId3"/>
          <a:srcRect l="26035" r="26035"/>
          <a:stretch>
            <a:fillRect/>
          </a:stretch>
        </p:blipFill>
        <p:spPr/>
      </p:pic>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sp>
        <p:nvSpPr>
          <p:cNvPr id="3" name="TextBox 2">
            <a:extLst>
              <a:ext uri="{FF2B5EF4-FFF2-40B4-BE49-F238E27FC236}">
                <a16:creationId xmlns:a16="http://schemas.microsoft.com/office/drawing/2014/main" id="{77A01D3F-9D29-4204-B1B9-231FC74C1821}"/>
              </a:ext>
            </a:extLst>
          </p:cNvPr>
          <p:cNvSpPr txBox="1"/>
          <p:nvPr/>
        </p:nvSpPr>
        <p:spPr>
          <a:xfrm>
            <a:off x="515938" y="2260041"/>
            <a:ext cx="5503862" cy="4351338"/>
          </a:xfrm>
          <a:prstGeom prst="rect">
            <a:avLst/>
          </a:prstGeom>
        </p:spPr>
        <p:txBody>
          <a:bodyPr vert="horz" lIns="91440" tIns="45720" rIns="91440" bIns="45720" rtlCol="0">
            <a:normAutofit fontScale="92500" lnSpcReduction="10000"/>
          </a:bodyPr>
          <a:lstStyle/>
          <a:p>
            <a:pPr>
              <a:lnSpc>
                <a:spcPct val="90000"/>
              </a:lnSpc>
            </a:pPr>
            <a:r>
              <a:rPr lang="en-US" b="1" u="sng" dirty="0"/>
              <a:t>SB 277</a:t>
            </a:r>
          </a:p>
          <a:p>
            <a:pPr indent="-228600">
              <a:lnSpc>
                <a:spcPct val="90000"/>
              </a:lnSpc>
              <a:buFont typeface="Arial" panose="020B0604020202020204" pitchFamily="34" charset="0"/>
              <a:buChar char="•"/>
            </a:pPr>
            <a:endParaRPr lang="en-US" dirty="0"/>
          </a:p>
          <a:p>
            <a:pPr>
              <a:lnSpc>
                <a:spcPct val="90000"/>
              </a:lnSpc>
            </a:pPr>
            <a:r>
              <a:rPr lang="en-US" b="1" dirty="0"/>
              <a:t>Improving Transparency and Options for Consumers of Electric and Natural Gas and Accountability for Retail Suppliers</a:t>
            </a:r>
          </a:p>
          <a:p>
            <a:pPr indent="-228600">
              <a:lnSpc>
                <a:spcPct val="90000"/>
              </a:lnSpc>
              <a:buFont typeface="Arial" panose="020B0604020202020204" pitchFamily="34" charset="0"/>
              <a:buChar char="•"/>
            </a:pPr>
            <a:endParaRPr lang="en-US" dirty="0"/>
          </a:p>
          <a:p>
            <a:pPr marL="285750" indent="-228600">
              <a:lnSpc>
                <a:spcPct val="90000"/>
              </a:lnSpc>
              <a:spcAft>
                <a:spcPts val="1200"/>
              </a:spcAft>
              <a:buFont typeface="Arial" panose="020B0604020202020204" pitchFamily="34" charset="0"/>
              <a:buChar char="•"/>
            </a:pPr>
            <a:r>
              <a:rPr lang="en-US" dirty="0"/>
              <a:t>Referred to the Consumer Protection and Professional Licensure Committee on Feb. 24, 2021</a:t>
            </a:r>
          </a:p>
          <a:p>
            <a:pPr marL="285750" indent="-228600">
              <a:lnSpc>
                <a:spcPct val="90000"/>
              </a:lnSpc>
              <a:buFont typeface="Arial" panose="020B0604020202020204" pitchFamily="34" charset="0"/>
              <a:buChar char="•"/>
            </a:pPr>
            <a:r>
              <a:rPr lang="en-US" dirty="0"/>
              <a:t>Addresses three Specific areas of Retail Enhancements</a:t>
            </a:r>
          </a:p>
          <a:p>
            <a:pPr marL="742950" lvl="1" indent="-228600">
              <a:lnSpc>
                <a:spcPct val="90000"/>
              </a:lnSpc>
              <a:buFont typeface="Arial" panose="020B0604020202020204" pitchFamily="34" charset="0"/>
              <a:buChar char="•"/>
            </a:pPr>
            <a:r>
              <a:rPr lang="en-US" dirty="0"/>
              <a:t>Facilitates the process when consumers switch from default service</a:t>
            </a:r>
          </a:p>
          <a:p>
            <a:pPr marL="742950" lvl="1" indent="-228600">
              <a:lnSpc>
                <a:spcPct val="90000"/>
              </a:lnSpc>
              <a:buFont typeface="Arial" panose="020B0604020202020204" pitchFamily="34" charset="0"/>
              <a:buChar char="•"/>
            </a:pPr>
            <a:r>
              <a:rPr lang="en-US" dirty="0"/>
              <a:t>Identify all costs associated with providing default energy supply to consumers and appropriately allocate the costs between supply and distribution rates</a:t>
            </a:r>
          </a:p>
          <a:p>
            <a:pPr marL="742950" lvl="1" indent="-228600">
              <a:lnSpc>
                <a:spcPct val="90000"/>
              </a:lnSpc>
              <a:buFont typeface="Arial" panose="020B0604020202020204" pitchFamily="34" charset="0"/>
              <a:buChar char="•"/>
            </a:pPr>
            <a:r>
              <a:rPr lang="en-US" dirty="0"/>
              <a:t>Suppliers will be required to pass an online training and education exam and be certified by the Public Utility Commission </a:t>
            </a:r>
          </a:p>
          <a:p>
            <a:pPr indent="-228600">
              <a:lnSpc>
                <a:spcPct val="90000"/>
              </a:lnSpc>
              <a:buFont typeface="Arial" panose="020B0604020202020204" pitchFamily="34" charset="0"/>
              <a:buChar char="•"/>
            </a:pPr>
            <a:endParaRPr lang="en-US" dirty="0"/>
          </a:p>
          <a:p>
            <a:pPr indent="-228600">
              <a:lnSpc>
                <a:spcPct val="90000"/>
              </a:lnSpc>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Legislative Support for SB 277</a:t>
            </a:r>
          </a:p>
        </p:txBody>
      </p:sp>
      <p:pic>
        <p:nvPicPr>
          <p:cNvPr id="8" name="Graphic 7" descr="Coins">
            <a:extLst>
              <a:ext uri="{FF2B5EF4-FFF2-40B4-BE49-F238E27FC236}">
                <a16:creationId xmlns:a16="http://schemas.microsoft.com/office/drawing/2014/main" id="{C98509BC-CE82-485C-89D3-9E866A727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4548" y="4558010"/>
            <a:ext cx="914400" cy="1213895"/>
          </a:xfrm>
          <a:prstGeom prst="rect">
            <a:avLst/>
          </a:prstGeom>
        </p:spPr>
      </p:pic>
      <p:pic>
        <p:nvPicPr>
          <p:cNvPr id="11" name="Graphic 10" descr="Meeting">
            <a:extLst>
              <a:ext uri="{FF2B5EF4-FFF2-40B4-BE49-F238E27FC236}">
                <a16:creationId xmlns:a16="http://schemas.microsoft.com/office/drawing/2014/main" id="{C64C0DDA-3132-4E0D-A5BC-3CB2788414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1605" y="3745634"/>
            <a:ext cx="914400" cy="1213895"/>
          </a:xfrm>
          <a:prstGeom prst="rect">
            <a:avLst/>
          </a:prstGeom>
        </p:spPr>
      </p:pic>
      <p:pic>
        <p:nvPicPr>
          <p:cNvPr id="15" name="Content Placeholder 14" descr="Computer">
            <a:extLst>
              <a:ext uri="{FF2B5EF4-FFF2-40B4-BE49-F238E27FC236}">
                <a16:creationId xmlns:a16="http://schemas.microsoft.com/office/drawing/2014/main" id="{9FB60D3E-886A-46BA-8A46-6DE25596D3AA}"/>
              </a:ext>
            </a:extLst>
          </p:cNvPr>
          <p:cNvPicPr>
            <a:picLocks noGrp="1" noChangeAspect="1"/>
          </p:cNvPicPr>
          <p:nvPr>
            <p:ph sz="half" idx="2"/>
          </p:nvPr>
        </p:nvPicPr>
        <p:blipFill>
          <a:blip r:embed="rId7">
            <a:extLst>
              <a:ext uri="{96DAC541-7B7A-43D3-8B79-37D633B846F1}">
                <asvg:svgBlip xmlns:asvg="http://schemas.microsoft.com/office/drawing/2016/SVG/main" r:embed="rId8"/>
              </a:ext>
            </a:extLst>
          </a:blip>
          <a:stretch>
            <a:fillRect/>
          </a:stretch>
        </p:blipFill>
        <p:spPr>
          <a:xfrm>
            <a:off x="10116787" y="5541339"/>
            <a:ext cx="914400" cy="914400"/>
          </a:xfrm>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sp>
        <p:nvSpPr>
          <p:cNvPr id="3" name="TextBox 2">
            <a:extLst>
              <a:ext uri="{FF2B5EF4-FFF2-40B4-BE49-F238E27FC236}">
                <a16:creationId xmlns:a16="http://schemas.microsoft.com/office/drawing/2014/main" id="{77A01D3F-9D29-4204-B1B9-231FC74C1821}"/>
              </a:ext>
            </a:extLst>
          </p:cNvPr>
          <p:cNvSpPr txBox="1"/>
          <p:nvPr/>
        </p:nvSpPr>
        <p:spPr>
          <a:xfrm>
            <a:off x="515938" y="1969207"/>
            <a:ext cx="5503862" cy="4351338"/>
          </a:xfrm>
          <a:prstGeom prst="rect">
            <a:avLst/>
          </a:prstGeom>
        </p:spPr>
        <p:txBody>
          <a:bodyPr vert="horz" lIns="91440" tIns="45720" rIns="91440" bIns="45720" rtlCol="0">
            <a:normAutofit fontScale="92500" lnSpcReduction="20000"/>
          </a:bodyPr>
          <a:lstStyle/>
          <a:p>
            <a:pPr>
              <a:lnSpc>
                <a:spcPct val="90000"/>
              </a:lnSpc>
            </a:pPr>
            <a:r>
              <a:rPr lang="en-US" b="1" u="sng" dirty="0"/>
              <a:t>HB 548</a:t>
            </a:r>
          </a:p>
          <a:p>
            <a:pPr indent="-228600">
              <a:lnSpc>
                <a:spcPct val="90000"/>
              </a:lnSpc>
              <a:buFont typeface="Arial" panose="020B0604020202020204" pitchFamily="34" charset="0"/>
              <a:buChar char="•"/>
            </a:pPr>
            <a:endParaRPr lang="en-US" dirty="0"/>
          </a:p>
          <a:p>
            <a:pPr>
              <a:lnSpc>
                <a:spcPct val="90000"/>
              </a:lnSpc>
            </a:pPr>
            <a:r>
              <a:rPr lang="en-US" b="1" dirty="0"/>
              <a:t>Energy Consumer Choice Enhancement Act (ECCEA), which will provide consumers with additional tools to choose the products and services they want from the competitive retail energy market. </a:t>
            </a:r>
          </a:p>
          <a:p>
            <a:pPr>
              <a:lnSpc>
                <a:spcPct val="90000"/>
              </a:lnSpc>
            </a:pPr>
            <a:endParaRPr lang="en-US" dirty="0"/>
          </a:p>
          <a:p>
            <a:pPr marL="285750" indent="-228600">
              <a:lnSpc>
                <a:spcPct val="90000"/>
              </a:lnSpc>
              <a:spcAft>
                <a:spcPts val="1200"/>
              </a:spcAft>
              <a:buFont typeface="Arial" panose="020B0604020202020204" pitchFamily="34" charset="0"/>
              <a:buChar char="•"/>
            </a:pPr>
            <a:r>
              <a:rPr lang="en-US" dirty="0"/>
              <a:t>Referred to the Consumer Affairs Committee, Feb. 17, 2021</a:t>
            </a:r>
          </a:p>
          <a:p>
            <a:pPr marL="285750" indent="-228600">
              <a:lnSpc>
                <a:spcPct val="90000"/>
              </a:lnSpc>
              <a:buFont typeface="Arial" panose="020B0604020202020204" pitchFamily="34" charset="0"/>
              <a:buChar char="•"/>
            </a:pPr>
            <a:r>
              <a:rPr lang="en-US" dirty="0"/>
              <a:t>Addresses three specific topics</a:t>
            </a:r>
          </a:p>
          <a:p>
            <a:pPr marL="742950" lvl="1" indent="-228600">
              <a:lnSpc>
                <a:spcPct val="90000"/>
              </a:lnSpc>
              <a:buFont typeface="Arial" panose="020B0604020202020204" pitchFamily="34" charset="0"/>
              <a:buChar char="•"/>
            </a:pPr>
            <a:r>
              <a:rPr lang="en-US" dirty="0"/>
              <a:t>Provides transparency by allowing the consumer to receive a bill directly from their chosen supplier rather than through an intermediary (SCB)</a:t>
            </a:r>
          </a:p>
          <a:p>
            <a:pPr marL="742950" lvl="1" indent="-228600">
              <a:lnSpc>
                <a:spcPct val="90000"/>
              </a:lnSpc>
              <a:buFont typeface="Arial" panose="020B0604020202020204" pitchFamily="34" charset="0"/>
              <a:buChar char="•"/>
            </a:pPr>
            <a:r>
              <a:rPr lang="en-US" dirty="0"/>
              <a:t>Identify all costs associated with providing default energy supply to consumers and appropriately allocate the costs between supply and distribution rates</a:t>
            </a:r>
          </a:p>
          <a:p>
            <a:pPr marL="742950" lvl="1" indent="-228600">
              <a:lnSpc>
                <a:spcPct val="90000"/>
              </a:lnSpc>
              <a:buFont typeface="Arial" panose="020B0604020202020204" pitchFamily="34" charset="0"/>
              <a:buChar char="•"/>
            </a:pPr>
            <a:r>
              <a:rPr lang="en-US" dirty="0"/>
              <a:t>Provides the Public Utility Commission the authority to authorize additional forms of identification that customers may use to select the energy suppliers of their choice. </a:t>
            </a:r>
          </a:p>
          <a:p>
            <a:pPr marL="742950" lvl="1" indent="-228600">
              <a:lnSpc>
                <a:spcPct val="90000"/>
              </a:lnSpc>
              <a:buFont typeface="Arial" panose="020B0604020202020204" pitchFamily="34" charset="0"/>
              <a:buChar char="•"/>
            </a:pPr>
            <a:endParaRPr lang="en-US" dirty="0"/>
          </a:p>
          <a:p>
            <a:pPr indent="-228600">
              <a:lnSpc>
                <a:spcPct val="90000"/>
              </a:lnSpc>
              <a:buFont typeface="Arial" panose="020B0604020202020204" pitchFamily="34" charset="0"/>
              <a:buChar char="•"/>
            </a:pPr>
            <a:endParaRPr lang="en-US" dirty="0"/>
          </a:p>
          <a:p>
            <a:pPr indent="-228600">
              <a:lnSpc>
                <a:spcPct val="90000"/>
              </a:lnSpc>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Legislative Support for HB 548</a:t>
            </a:r>
          </a:p>
        </p:txBody>
      </p:sp>
      <p:pic>
        <p:nvPicPr>
          <p:cNvPr id="10" name="Content Placeholder 9" descr="Document">
            <a:extLst>
              <a:ext uri="{FF2B5EF4-FFF2-40B4-BE49-F238E27FC236}">
                <a16:creationId xmlns:a16="http://schemas.microsoft.com/office/drawing/2014/main" id="{4DBF582A-DACB-471F-B5F0-A3D0A9BFDB49}"/>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rcRect/>
          <a:stretch/>
        </p:blipFill>
        <p:spPr>
          <a:xfrm>
            <a:off x="6409112" y="3687676"/>
            <a:ext cx="914400" cy="914400"/>
          </a:xfrm>
          <a:prstGeom prst="rect">
            <a:avLst/>
          </a:prstGeom>
        </p:spPr>
      </p:pic>
      <p:pic>
        <p:nvPicPr>
          <p:cNvPr id="7" name="Picture 6">
            <a:extLst>
              <a:ext uri="{FF2B5EF4-FFF2-40B4-BE49-F238E27FC236}">
                <a16:creationId xmlns:a16="http://schemas.microsoft.com/office/drawing/2014/main" id="{5B3202E2-8C3A-4C36-840E-C38C5D72B6CA}"/>
              </a:ext>
            </a:extLst>
          </p:cNvPr>
          <p:cNvPicPr>
            <a:picLocks noChangeAspect="1"/>
          </p:cNvPicPr>
          <p:nvPr/>
        </p:nvPicPr>
        <p:blipFill>
          <a:blip r:embed="rId5"/>
          <a:stretch>
            <a:fillRect/>
          </a:stretch>
        </p:blipFill>
        <p:spPr>
          <a:xfrm>
            <a:off x="9886784" y="5101239"/>
            <a:ext cx="914479" cy="1219306"/>
          </a:xfrm>
          <a:prstGeom prst="rect">
            <a:avLst/>
          </a:prstGeom>
        </p:spPr>
      </p:pic>
      <p:pic>
        <p:nvPicPr>
          <p:cNvPr id="9" name="Picture 8">
            <a:extLst>
              <a:ext uri="{FF2B5EF4-FFF2-40B4-BE49-F238E27FC236}">
                <a16:creationId xmlns:a16="http://schemas.microsoft.com/office/drawing/2014/main" id="{7AB3FD16-21E9-4525-93D8-D79878799748}"/>
              </a:ext>
            </a:extLst>
          </p:cNvPr>
          <p:cNvPicPr>
            <a:picLocks noChangeAspect="1"/>
          </p:cNvPicPr>
          <p:nvPr/>
        </p:nvPicPr>
        <p:blipFill>
          <a:blip r:embed="rId6"/>
          <a:stretch>
            <a:fillRect/>
          </a:stretch>
        </p:blipFill>
        <p:spPr>
          <a:xfrm>
            <a:off x="8063345" y="4374051"/>
            <a:ext cx="914479" cy="1213209"/>
          </a:xfrm>
          <a:prstGeom prst="rect">
            <a:avLst/>
          </a:prstGeom>
        </p:spPr>
      </p:pic>
    </p:spTree>
    <p:extLst>
      <p:ext uri="{BB962C8B-B14F-4D97-AF65-F5344CB8AC3E}">
        <p14:creationId xmlns:p14="http://schemas.microsoft.com/office/powerpoint/2010/main" val="165323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Why enhancements are needed</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38960" y="1825625"/>
            <a:ext cx="4151027" cy="4351338"/>
          </a:xfrm>
        </p:spPr>
        <p:txBody>
          <a:bodyPr/>
          <a:lstStyle/>
          <a:p>
            <a:pPr marL="0" indent="0">
              <a:buNone/>
            </a:pPr>
            <a:r>
              <a:rPr lang="en-US" sz="2000" b="1" u="sng" dirty="0"/>
              <a:t>Supplier Consolidated Billing</a:t>
            </a:r>
          </a:p>
          <a:p>
            <a:pPr>
              <a:buFont typeface="Wingdings" panose="05000000000000000000" pitchFamily="2" charset="2"/>
              <a:buChar char="Ø"/>
            </a:pPr>
            <a:r>
              <a:rPr lang="en-US" sz="2000" dirty="0"/>
              <a:t>Customers would receive a single bill</a:t>
            </a:r>
          </a:p>
          <a:p>
            <a:pPr>
              <a:buFont typeface="Wingdings" panose="05000000000000000000" pitchFamily="2" charset="2"/>
              <a:buChar char="Ø"/>
            </a:pPr>
            <a:r>
              <a:rPr lang="en-US" sz="2000" dirty="0"/>
              <a:t>Level the playing field</a:t>
            </a:r>
          </a:p>
          <a:p>
            <a:pPr>
              <a:buFont typeface="Wingdings" panose="05000000000000000000" pitchFamily="2" charset="2"/>
              <a:buChar char="Ø"/>
            </a:pPr>
            <a:r>
              <a:rPr lang="en-US" sz="2000" dirty="0"/>
              <a:t>Advance PA’s Retail Energy Markets</a:t>
            </a:r>
          </a:p>
          <a:p>
            <a:pPr>
              <a:buFont typeface="Wingdings" panose="05000000000000000000" pitchFamily="2" charset="2"/>
              <a:buChar char="Ø"/>
            </a:pPr>
            <a:r>
              <a:rPr lang="en-US" sz="2000" dirty="0"/>
              <a:t>Consumers would be the beneficiaries</a:t>
            </a:r>
          </a:p>
          <a:p>
            <a:pPr>
              <a:buFont typeface="Wingdings" panose="05000000000000000000" pitchFamily="2" charset="2"/>
              <a:buChar char="Ø"/>
            </a:pPr>
            <a:r>
              <a:rPr lang="en-US" sz="2000" dirty="0"/>
              <a:t>Allows Suppliers to forge long-term relationships</a:t>
            </a:r>
          </a:p>
          <a:p>
            <a:pPr>
              <a:buFont typeface="Wingdings" panose="05000000000000000000" pitchFamily="2" charset="2"/>
              <a:buChar char="Ø"/>
            </a:pPr>
            <a:r>
              <a:rPr lang="en-US" sz="2000" dirty="0"/>
              <a:t>Results in supplier’s ability to offer value added products and services</a:t>
            </a:r>
          </a:p>
          <a:p>
            <a:pPr>
              <a:buFont typeface="Wingdings" panose="05000000000000000000" pitchFamily="2" charset="2"/>
              <a:buChar char="Ø"/>
            </a:pPr>
            <a:r>
              <a:rPr lang="en-US" sz="2000" dirty="0"/>
              <a:t>Improves consumer satisfaction</a:t>
            </a:r>
          </a:p>
          <a:p>
            <a:pPr marL="0" indent="0">
              <a:buNone/>
            </a:pPr>
            <a:endParaRPr lang="en-US" sz="1800" b="1" dirty="0"/>
          </a:p>
          <a:p>
            <a:pPr>
              <a:buFont typeface="Wingdings" panose="05000000000000000000" pitchFamily="2" charset="2"/>
              <a:buChar char="Ø"/>
            </a:pPr>
            <a:endParaRPr lang="en-US" sz="1800" b="1"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5</a:t>
            </a:fld>
            <a:endParaRPr lang="en-US" dirty="0"/>
          </a:p>
        </p:txBody>
      </p:sp>
      <p:pic>
        <p:nvPicPr>
          <p:cNvPr id="7" name="Picture 6">
            <a:extLst>
              <a:ext uri="{FF2B5EF4-FFF2-40B4-BE49-F238E27FC236}">
                <a16:creationId xmlns:a16="http://schemas.microsoft.com/office/drawing/2014/main" id="{EC30252A-7AB5-432E-9051-3995DB34FEAD}"/>
              </a:ext>
            </a:extLst>
          </p:cNvPr>
          <p:cNvPicPr>
            <a:picLocks noChangeAspect="1"/>
          </p:cNvPicPr>
          <p:nvPr/>
        </p:nvPicPr>
        <p:blipFill>
          <a:blip r:embed="rId3"/>
          <a:stretch>
            <a:fillRect/>
          </a:stretch>
        </p:blipFill>
        <p:spPr>
          <a:xfrm>
            <a:off x="5301993" y="777010"/>
            <a:ext cx="5303980" cy="5303980"/>
          </a:xfrm>
          <a:prstGeom prst="rect">
            <a:avLst/>
          </a:prstGeom>
        </p:spPr>
      </p:pic>
    </p:spTree>
    <p:extLst>
      <p:ext uri="{BB962C8B-B14F-4D97-AF65-F5344CB8AC3E}">
        <p14:creationId xmlns:p14="http://schemas.microsoft.com/office/powerpoint/2010/main" val="9617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Comparison 01</a:t>
            </a:r>
          </a:p>
        </p:txBody>
      </p:sp>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Topic 01</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r>
              <a:rPr lang="en-US" sz="1400" dirty="0"/>
              <a:t>Lorem ipsum dolor sit amet, consectetuer adipiscing elit. Maecenas porttitor congue massa. Fusce posuere, magna sed pulvinar ultricies, purus lectus malesuada libero, sit amet commodo magna eros quis urna.</a:t>
            </a:r>
          </a:p>
          <a:p>
            <a:r>
              <a:rPr lang="en-US" sz="1400" dirty="0"/>
              <a:t>Lorem ipsum dolor sit amet, consectetuer adipiscing elit. Maecenas porttitor congue massa. Fusce posuere, magna sed pulvinar ultricies, purus lectus malesuada libero, sit amet commodo magna eros quis urna.</a:t>
            </a:r>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Topic 02</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a:bodyPr>
          <a:lstStyle/>
          <a:p>
            <a:r>
              <a:rPr lang="en-US" sz="1400" dirty="0"/>
              <a:t>Lorem ipsum dolor sit amet, consectetuer adipiscing elit. Maecenas porttitor congue massa. Fusce posuere, magna sed pulvinar ultricies, purus lectus malesuada libero, sit amet commodo magna eros quis urna.</a:t>
            </a:r>
          </a:p>
          <a:p>
            <a:r>
              <a:rPr lang="en-US" sz="1400" dirty="0"/>
              <a:t>Lorem ipsum dolor sit amet, consectetuer adipiscing elit. Maecenas porttitor congue massa. Fusce posuere, magna sed pulvinar ultricies, purus lectus malesuada libero, sit amet commodo magna eros quis urna.</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13" name="Picture Placeholder 12">
            <a:extLst>
              <a:ext uri="{FF2B5EF4-FFF2-40B4-BE49-F238E27FC236}">
                <a16:creationId xmlns:a16="http://schemas.microsoft.com/office/drawing/2014/main" id="{AFE20BC1-CB97-4BDF-BF32-E91913C562F1}"/>
              </a:ext>
            </a:extLst>
          </p:cNvPr>
          <p:cNvSpPr>
            <a:spLocks noGrp="1"/>
          </p:cNvSpPr>
          <p:nvPr>
            <p:ph type="pic" sz="quarter" idx="13"/>
          </p:nvPr>
        </p:nvSpPr>
        <p:spPr/>
      </p:sp>
    </p:spTree>
    <p:extLst>
      <p:ext uri="{BB962C8B-B14F-4D97-AF65-F5344CB8AC3E}">
        <p14:creationId xmlns:p14="http://schemas.microsoft.com/office/powerpoint/2010/main" val="46026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Comparison 02</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p:txBody>
          <a:bodyPr/>
          <a:lstStyle/>
          <a:p>
            <a:r>
              <a:rPr lang="en-US" dirty="0"/>
              <a:t>Topic 01 comes here</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p:txBody>
          <a:bodyPr/>
          <a:lstStyle/>
          <a:p>
            <a:r>
              <a:rPr lang="en-US" sz="1600" dirty="0"/>
              <a:t>Lorem ipsum dolor sit amet, consectetuer adipiscing elit. Maecenas porttitor congue massa. Fusce posuere, magna sed pulvinar ultricies, purus lectus malesuada libero, sit amet commodo magna eros quis urna.</a:t>
            </a:r>
          </a:p>
          <a:p>
            <a:r>
              <a:rPr lang="en-US" sz="1600" dirty="0"/>
              <a:t>Nunc viverra imperdiet enim. Fusce est. Vivamus a tellus.</a:t>
            </a:r>
          </a:p>
          <a:p>
            <a:r>
              <a:rPr lang="en-US" sz="1600" dirty="0"/>
              <a:t>Pellentesque habitant morbi tristique senectus et netus et males</a:t>
            </a:r>
          </a:p>
          <a:p>
            <a:r>
              <a:rPr lang="en-US" sz="1600" dirty="0"/>
              <a:t>Pellentesque habitant morbi tristique senectus et netus et malesuada fames ac</a:t>
            </a: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p:txBody>
          <a:bodyPr/>
          <a:lstStyle/>
          <a:p>
            <a:r>
              <a:rPr lang="en-US" sz="1600" dirty="0"/>
              <a:t>Lorem ipsum dolor sit amet, consectetuer adipiscing elit. Maecenas porttitor congue massa. Fusce posuere, magna sed pulvinar ultricies, purus lectus malesuada libero, sit amet commodo magna eros quis urna.</a:t>
            </a:r>
          </a:p>
          <a:p>
            <a:r>
              <a:rPr lang="en-US" sz="1600" dirty="0"/>
              <a:t>Nunc viverra imperdiet enim. Fusce est. Vivamus a tellus.</a:t>
            </a:r>
          </a:p>
          <a:p>
            <a:r>
              <a:rPr lang="en-US" sz="1600" dirty="0"/>
              <a:t>Pellentesque habitant morbi tristique senectus et netus et males</a:t>
            </a:r>
          </a:p>
          <a:p>
            <a:r>
              <a:rPr lang="en-US" sz="1600" dirty="0"/>
              <a:t>Pellentesque habitant morbi tristique senectus et netus et malesuada fames ac</a:t>
            </a:r>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dirty="0"/>
              <a:t>Topic 02 comes here</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Tree>
    <p:extLst>
      <p:ext uri="{BB962C8B-B14F-4D97-AF65-F5344CB8AC3E}">
        <p14:creationId xmlns:p14="http://schemas.microsoft.com/office/powerpoint/2010/main" val="26940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p:txBody>
          <a:bodyPr/>
          <a:lstStyle/>
          <a:p>
            <a:r>
              <a:rPr lang="en-US" dirty="0"/>
              <a:t>Chart</a:t>
            </a:r>
          </a:p>
        </p:txBody>
      </p:sp>
      <p:graphicFrame>
        <p:nvGraphicFramePr>
          <p:cNvPr id="6" name="Chart 5" descr="column chart">
            <a:extLst>
              <a:ext uri="{FF2B5EF4-FFF2-40B4-BE49-F238E27FC236}">
                <a16:creationId xmlns:a16="http://schemas.microsoft.com/office/drawing/2014/main" id="{C062A1BC-6630-4B2A-9929-8780DBCEC3DB}"/>
              </a:ext>
            </a:extLst>
          </p:cNvPr>
          <p:cNvGraphicFramePr/>
          <p:nvPr>
            <p:extLst>
              <p:ext uri="{D42A27DB-BD31-4B8C-83A1-F6EECF244321}">
                <p14:modId xmlns:p14="http://schemas.microsoft.com/office/powerpoint/2010/main" val="2098510050"/>
              </p:ext>
            </p:extLst>
          </p:nvPr>
        </p:nvGraphicFramePr>
        <p:xfrm>
          <a:off x="515938" y="1616856"/>
          <a:ext cx="6400677" cy="4071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pie chart">
            <a:extLst>
              <a:ext uri="{FF2B5EF4-FFF2-40B4-BE49-F238E27FC236}">
                <a16:creationId xmlns:a16="http://schemas.microsoft.com/office/drawing/2014/main" id="{DCCB6637-D8E6-4BF1-9EF6-E5654DE57B60}"/>
              </a:ext>
            </a:extLst>
          </p:cNvPr>
          <p:cNvGraphicFramePr/>
          <p:nvPr>
            <p:extLst>
              <p:ext uri="{D42A27DB-BD31-4B8C-83A1-F6EECF244321}">
                <p14:modId xmlns:p14="http://schemas.microsoft.com/office/powerpoint/2010/main" val="1467600994"/>
              </p:ext>
            </p:extLst>
          </p:nvPr>
        </p:nvGraphicFramePr>
        <p:xfrm>
          <a:off x="6085314" y="1603524"/>
          <a:ext cx="6106686" cy="407112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p:txBody>
          <a:bodyPr/>
          <a:lstStyle/>
          <a:p>
            <a:fld id="{9EC71654-96A5-4280-94F3-931C61A9F92C}" type="slidenum">
              <a:rPr lang="en-US" smtClean="0"/>
              <a:pPr/>
              <a:t>8</a:t>
            </a:fld>
            <a:endParaRPr lang="en-US" dirty="0"/>
          </a:p>
        </p:txBody>
      </p:sp>
    </p:spTree>
    <p:extLst>
      <p:ext uri="{BB962C8B-B14F-4D97-AF65-F5344CB8AC3E}">
        <p14:creationId xmlns:p14="http://schemas.microsoft.com/office/powerpoint/2010/main" val="116993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Table</a:t>
            </a:r>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3778406185"/>
              </p:ext>
            </p:extLst>
          </p:nvPr>
        </p:nvGraphicFramePr>
        <p:xfrm>
          <a:off x="515938" y="1610463"/>
          <a:ext cx="11150600" cy="3929860"/>
        </p:xfrm>
        <a:graphic>
          <a:graphicData uri="http://schemas.openxmlformats.org/drawingml/2006/table">
            <a:tbl>
              <a:tblPr firstRow="1" bandRow="1">
                <a:tableStyleId>{5C22544A-7EE6-4342-B048-85BDC9FD1C3A}</a:tableStyleId>
              </a:tblPr>
              <a:tblGrid>
                <a:gridCol w="2230120">
                  <a:extLst>
                    <a:ext uri="{9D8B030D-6E8A-4147-A177-3AD203B41FA5}">
                      <a16:colId xmlns:a16="http://schemas.microsoft.com/office/drawing/2014/main" val="2785900615"/>
                    </a:ext>
                  </a:extLst>
                </a:gridCol>
                <a:gridCol w="2230120">
                  <a:extLst>
                    <a:ext uri="{9D8B030D-6E8A-4147-A177-3AD203B41FA5}">
                      <a16:colId xmlns:a16="http://schemas.microsoft.com/office/drawing/2014/main" val="2287965835"/>
                    </a:ext>
                  </a:extLst>
                </a:gridCol>
                <a:gridCol w="2230120">
                  <a:extLst>
                    <a:ext uri="{9D8B030D-6E8A-4147-A177-3AD203B41FA5}">
                      <a16:colId xmlns:a16="http://schemas.microsoft.com/office/drawing/2014/main" val="1756528531"/>
                    </a:ext>
                  </a:extLst>
                </a:gridCol>
                <a:gridCol w="2230120">
                  <a:extLst>
                    <a:ext uri="{9D8B030D-6E8A-4147-A177-3AD203B41FA5}">
                      <a16:colId xmlns:a16="http://schemas.microsoft.com/office/drawing/2014/main" val="3202057861"/>
                    </a:ext>
                  </a:extLst>
                </a:gridCol>
                <a:gridCol w="2230120">
                  <a:extLst>
                    <a:ext uri="{9D8B030D-6E8A-4147-A177-3AD203B41FA5}">
                      <a16:colId xmlns:a16="http://schemas.microsoft.com/office/drawing/2014/main" val="2509247184"/>
                    </a:ext>
                  </a:extLst>
                </a:gridCol>
              </a:tblGrid>
              <a:tr h="592300">
                <a:tc>
                  <a:txBody>
                    <a:bodyPr/>
                    <a:lstStyle/>
                    <a:p>
                      <a:pPr algn="ctr"/>
                      <a:r>
                        <a:rPr lang="en-US" dirty="0"/>
                        <a:t>TOPIC 01</a:t>
                      </a:r>
                      <a:endParaRPr lang="en-IN" dirty="0"/>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dirty="0"/>
                        <a:t>TOPIC 02</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dirty="0"/>
                        <a:t>TOPIC 03</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dirty="0"/>
                        <a:t>TOPIC 04</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dirty="0"/>
                        <a:t>TOPIC 05</a:t>
                      </a:r>
                      <a:endParaRPr lang="en-IN" dirty="0"/>
                    </a:p>
                  </a:txBody>
                  <a:tcPr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370840">
                <a:tc>
                  <a:txBody>
                    <a:bodyPr/>
                    <a:lstStyle/>
                    <a:p>
                      <a:pPr algn="ctr"/>
                      <a:r>
                        <a:rPr lang="en-US" sz="1600" dirty="0"/>
                        <a:t>Item 01</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02</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03</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04</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05</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06</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07</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08</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370840">
                <a:tc>
                  <a:txBody>
                    <a:bodyPr/>
                    <a:lstStyle/>
                    <a:p>
                      <a:pPr algn="ctr"/>
                      <a:r>
                        <a:rPr lang="en-US" sz="1600" b="1" dirty="0">
                          <a:solidFill>
                            <a:schemeClr val="tx1"/>
                          </a:solidFill>
                        </a:rPr>
                        <a:t>TOTAL</a:t>
                      </a:r>
                      <a:endParaRPr lang="en-IN" sz="1600" b="1" dirty="0">
                        <a:solidFill>
                          <a:schemeClr val="tx1"/>
                        </a:solidFill>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lang="en-US" sz="1600" b="1" dirty="0"/>
                        <a:t>Text</a:t>
                      </a: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lang="en-US" sz="1600" b="1" dirty="0"/>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lang="en-US" sz="1600" b="1" dirty="0"/>
                        <a:t>Text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lang="en-US" sz="1600" b="1" dirty="0"/>
                        <a:t>Text</a:t>
                      </a:r>
                      <a:endParaRPr lang="en-IN" sz="1600"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579273402"/>
                  </a:ext>
                </a:extLst>
              </a:tr>
            </a:tbl>
          </a:graphicData>
        </a:graphic>
      </p:graphicFrame>
      <p:sp>
        <p:nvSpPr>
          <p:cNvPr id="4" name="Slide Number Placeholder 3"/>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688656153"/>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TotalTime>
  <Words>1111</Words>
  <Application>Microsoft Office PowerPoint</Application>
  <PresentationFormat>Widescreen</PresentationFormat>
  <Paragraphs>148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Wingdings</vt:lpstr>
      <vt:lpstr>Office Theme</vt:lpstr>
      <vt:lpstr>Pennsylvania Retail Market Enhancements</vt:lpstr>
      <vt:lpstr>About the organization </vt:lpstr>
      <vt:lpstr>Legislative Support for SB 277</vt:lpstr>
      <vt:lpstr>Legislative Support for HB 548</vt:lpstr>
      <vt:lpstr>Why enhancements are needed </vt:lpstr>
      <vt:lpstr>Comparison 01</vt:lpstr>
      <vt:lpstr>Comparison 02</vt:lpstr>
      <vt:lpstr>Chart</vt:lpstr>
      <vt:lpstr>Table</vt:lpstr>
      <vt:lpstr>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 Retail Market Enhancements</dc:title>
  <dc:creator>Tony Cusati III</dc:creator>
  <cp:lastModifiedBy>Tony Cusati III</cp:lastModifiedBy>
  <cp:revision>18</cp:revision>
  <dcterms:created xsi:type="dcterms:W3CDTF">2021-03-08T02:20:45Z</dcterms:created>
  <dcterms:modified xsi:type="dcterms:W3CDTF">2021-03-08T16:21:49Z</dcterms:modified>
</cp:coreProperties>
</file>