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E7DF53-B07B-495D-8E56-CC322785E888}" v="1" dt="2021-03-09T13:48:09.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96" autoAdjust="0"/>
    <p:restoredTop sz="94660"/>
  </p:normalViewPr>
  <p:slideViewPr>
    <p:cSldViewPr snapToGrid="0">
      <p:cViewPr varScale="1">
        <p:scale>
          <a:sx n="114" d="100"/>
          <a:sy n="114" d="100"/>
        </p:scale>
        <p:origin x="40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dd Stewart" userId="359f0c5c-49d8-4b7f-8961-bbdc67caeca4" providerId="ADAL" clId="{FCE7DF53-B07B-495D-8E56-CC322785E888}"/>
    <pc:docChg chg="custSel addSld modSld sldOrd">
      <pc:chgData name="Todd Stewart" userId="359f0c5c-49d8-4b7f-8961-bbdc67caeca4" providerId="ADAL" clId="{FCE7DF53-B07B-495D-8E56-CC322785E888}" dt="2021-03-09T16:48:13.191" v="673" actId="20577"/>
      <pc:docMkLst>
        <pc:docMk/>
      </pc:docMkLst>
      <pc:sldChg chg="modSp mod">
        <pc:chgData name="Todd Stewart" userId="359f0c5c-49d8-4b7f-8961-bbdc67caeca4" providerId="ADAL" clId="{FCE7DF53-B07B-495D-8E56-CC322785E888}" dt="2021-03-08T20:06:43.675" v="10" actId="20577"/>
        <pc:sldMkLst>
          <pc:docMk/>
          <pc:sldMk cId="2437031603" sldId="258"/>
        </pc:sldMkLst>
        <pc:spChg chg="mod">
          <ac:chgData name="Todd Stewart" userId="359f0c5c-49d8-4b7f-8961-bbdc67caeca4" providerId="ADAL" clId="{FCE7DF53-B07B-495D-8E56-CC322785E888}" dt="2021-03-08T20:06:43.675" v="10" actId="20577"/>
          <ac:spMkLst>
            <pc:docMk/>
            <pc:sldMk cId="2437031603" sldId="258"/>
            <ac:spMk id="3" creationId="{4A51BAE0-AB3F-4D27-ABDA-4E4B0E21D662}"/>
          </ac:spMkLst>
        </pc:spChg>
      </pc:sldChg>
      <pc:sldChg chg="modSp mod">
        <pc:chgData name="Todd Stewart" userId="359f0c5c-49d8-4b7f-8961-bbdc67caeca4" providerId="ADAL" clId="{FCE7DF53-B07B-495D-8E56-CC322785E888}" dt="2021-03-09T16:29:08.949" v="261" actId="20577"/>
        <pc:sldMkLst>
          <pc:docMk/>
          <pc:sldMk cId="2976315504" sldId="262"/>
        </pc:sldMkLst>
        <pc:spChg chg="mod">
          <ac:chgData name="Todd Stewart" userId="359f0c5c-49d8-4b7f-8961-bbdc67caeca4" providerId="ADAL" clId="{FCE7DF53-B07B-495D-8E56-CC322785E888}" dt="2021-03-09T16:29:08.949" v="261" actId="20577"/>
          <ac:spMkLst>
            <pc:docMk/>
            <pc:sldMk cId="2976315504" sldId="262"/>
            <ac:spMk id="3" creationId="{C6DCB348-308E-4C19-953A-E80D3FD144E9}"/>
          </ac:spMkLst>
        </pc:spChg>
      </pc:sldChg>
      <pc:sldChg chg="modSp mod">
        <pc:chgData name="Todd Stewart" userId="359f0c5c-49d8-4b7f-8961-bbdc67caeca4" providerId="ADAL" clId="{FCE7DF53-B07B-495D-8E56-CC322785E888}" dt="2021-03-09T16:32:50.061" v="376" actId="20577"/>
        <pc:sldMkLst>
          <pc:docMk/>
          <pc:sldMk cId="1050192019" sldId="263"/>
        </pc:sldMkLst>
        <pc:spChg chg="mod">
          <ac:chgData name="Todd Stewart" userId="359f0c5c-49d8-4b7f-8961-bbdc67caeca4" providerId="ADAL" clId="{FCE7DF53-B07B-495D-8E56-CC322785E888}" dt="2021-03-09T16:32:50.061" v="376" actId="20577"/>
          <ac:spMkLst>
            <pc:docMk/>
            <pc:sldMk cId="1050192019" sldId="263"/>
            <ac:spMk id="3" creationId="{D716FA9A-4AFA-4140-860C-1EEDD72CC73B}"/>
          </ac:spMkLst>
        </pc:spChg>
      </pc:sldChg>
      <pc:sldChg chg="ord">
        <pc:chgData name="Todd Stewart" userId="359f0c5c-49d8-4b7f-8961-bbdc67caeca4" providerId="ADAL" clId="{FCE7DF53-B07B-495D-8E56-CC322785E888}" dt="2021-03-09T16:15:33.411" v="170"/>
        <pc:sldMkLst>
          <pc:docMk/>
          <pc:sldMk cId="1806884176" sldId="264"/>
        </pc:sldMkLst>
      </pc:sldChg>
      <pc:sldChg chg="modSp mod">
        <pc:chgData name="Todd Stewart" userId="359f0c5c-49d8-4b7f-8961-bbdc67caeca4" providerId="ADAL" clId="{FCE7DF53-B07B-495D-8E56-CC322785E888}" dt="2021-03-09T16:43:13.616" v="401" actId="20577"/>
        <pc:sldMkLst>
          <pc:docMk/>
          <pc:sldMk cId="1416276858" sldId="265"/>
        </pc:sldMkLst>
        <pc:spChg chg="mod">
          <ac:chgData name="Todd Stewart" userId="359f0c5c-49d8-4b7f-8961-bbdc67caeca4" providerId="ADAL" clId="{FCE7DF53-B07B-495D-8E56-CC322785E888}" dt="2021-03-09T16:43:13.616" v="401" actId="20577"/>
          <ac:spMkLst>
            <pc:docMk/>
            <pc:sldMk cId="1416276858" sldId="265"/>
            <ac:spMk id="2" creationId="{07CA39AE-ABA0-431C-B6EF-0F95598D52AB}"/>
          </ac:spMkLst>
        </pc:spChg>
        <pc:spChg chg="mod">
          <ac:chgData name="Todd Stewart" userId="359f0c5c-49d8-4b7f-8961-bbdc67caeca4" providerId="ADAL" clId="{FCE7DF53-B07B-495D-8E56-CC322785E888}" dt="2021-03-09T16:17:40.448" v="177" actId="20577"/>
          <ac:spMkLst>
            <pc:docMk/>
            <pc:sldMk cId="1416276858" sldId="265"/>
            <ac:spMk id="3" creationId="{26EF12F2-67A0-4740-BC1A-BB06C753279A}"/>
          </ac:spMkLst>
        </pc:spChg>
      </pc:sldChg>
      <pc:sldChg chg="modSp mod">
        <pc:chgData name="Todd Stewart" userId="359f0c5c-49d8-4b7f-8961-bbdc67caeca4" providerId="ADAL" clId="{FCE7DF53-B07B-495D-8E56-CC322785E888}" dt="2021-03-09T16:46:06.956" v="586" actId="20577"/>
        <pc:sldMkLst>
          <pc:docMk/>
          <pc:sldMk cId="384481688" sldId="266"/>
        </pc:sldMkLst>
        <pc:spChg chg="mod">
          <ac:chgData name="Todd Stewart" userId="359f0c5c-49d8-4b7f-8961-bbdc67caeca4" providerId="ADAL" clId="{FCE7DF53-B07B-495D-8E56-CC322785E888}" dt="2021-03-09T16:46:06.956" v="586" actId="20577"/>
          <ac:spMkLst>
            <pc:docMk/>
            <pc:sldMk cId="384481688" sldId="266"/>
            <ac:spMk id="3" creationId="{D12DC0F0-3EB4-415D-8F10-CF9CFBA2289F}"/>
          </ac:spMkLst>
        </pc:spChg>
      </pc:sldChg>
      <pc:sldChg chg="modSp mod">
        <pc:chgData name="Todd Stewart" userId="359f0c5c-49d8-4b7f-8961-bbdc67caeca4" providerId="ADAL" clId="{FCE7DF53-B07B-495D-8E56-CC322785E888}" dt="2021-03-09T16:48:13.191" v="673" actId="20577"/>
        <pc:sldMkLst>
          <pc:docMk/>
          <pc:sldMk cId="490955729" sldId="267"/>
        </pc:sldMkLst>
        <pc:spChg chg="mod">
          <ac:chgData name="Todd Stewart" userId="359f0c5c-49d8-4b7f-8961-bbdc67caeca4" providerId="ADAL" clId="{FCE7DF53-B07B-495D-8E56-CC322785E888}" dt="2021-03-09T16:47:03.639" v="672" actId="20577"/>
          <ac:spMkLst>
            <pc:docMk/>
            <pc:sldMk cId="490955729" sldId="267"/>
            <ac:spMk id="2" creationId="{4850A660-F4F5-4D15-B654-81C41EBDB2EE}"/>
          </ac:spMkLst>
        </pc:spChg>
        <pc:spChg chg="mod">
          <ac:chgData name="Todd Stewart" userId="359f0c5c-49d8-4b7f-8961-bbdc67caeca4" providerId="ADAL" clId="{FCE7DF53-B07B-495D-8E56-CC322785E888}" dt="2021-03-09T16:48:13.191" v="673" actId="20577"/>
          <ac:spMkLst>
            <pc:docMk/>
            <pc:sldMk cId="490955729" sldId="267"/>
            <ac:spMk id="3" creationId="{9A4482D1-76C8-4476-8775-21DA59CA78F9}"/>
          </ac:spMkLst>
        </pc:spChg>
      </pc:sldChg>
      <pc:sldChg chg="modSp mod">
        <pc:chgData name="Todd Stewart" userId="359f0c5c-49d8-4b7f-8961-bbdc67caeca4" providerId="ADAL" clId="{FCE7DF53-B07B-495D-8E56-CC322785E888}" dt="2021-03-09T16:35:04.115" v="387" actId="20577"/>
        <pc:sldMkLst>
          <pc:docMk/>
          <pc:sldMk cId="3894227617" sldId="268"/>
        </pc:sldMkLst>
        <pc:spChg chg="mod">
          <ac:chgData name="Todd Stewart" userId="359f0c5c-49d8-4b7f-8961-bbdc67caeca4" providerId="ADAL" clId="{FCE7DF53-B07B-495D-8E56-CC322785E888}" dt="2021-03-09T16:35:04.115" v="387" actId="20577"/>
          <ac:spMkLst>
            <pc:docMk/>
            <pc:sldMk cId="3894227617" sldId="268"/>
            <ac:spMk id="3" creationId="{E8D41054-A0A9-46E6-96F4-935571FC9877}"/>
          </ac:spMkLst>
        </pc:spChg>
      </pc:sldChg>
      <pc:sldChg chg="modSp mod">
        <pc:chgData name="Todd Stewart" userId="359f0c5c-49d8-4b7f-8961-bbdc67caeca4" providerId="ADAL" clId="{FCE7DF53-B07B-495D-8E56-CC322785E888}" dt="2021-03-09T16:37:30.644" v="392" actId="20577"/>
        <pc:sldMkLst>
          <pc:docMk/>
          <pc:sldMk cId="3536861006" sldId="269"/>
        </pc:sldMkLst>
        <pc:spChg chg="mod">
          <ac:chgData name="Todd Stewart" userId="359f0c5c-49d8-4b7f-8961-bbdc67caeca4" providerId="ADAL" clId="{FCE7DF53-B07B-495D-8E56-CC322785E888}" dt="2021-03-09T16:37:30.644" v="392" actId="20577"/>
          <ac:spMkLst>
            <pc:docMk/>
            <pc:sldMk cId="3536861006" sldId="269"/>
            <ac:spMk id="3" creationId="{DFA49FC8-4AD9-44C9-B7B3-CFCB44ED48E4}"/>
          </ac:spMkLst>
        </pc:spChg>
      </pc:sldChg>
      <pc:sldChg chg="addSp modSp new mod ord">
        <pc:chgData name="Todd Stewart" userId="359f0c5c-49d8-4b7f-8961-bbdc67caeca4" providerId="ADAL" clId="{FCE7DF53-B07B-495D-8E56-CC322785E888}" dt="2021-03-09T13:49:08.458" v="149" actId="255"/>
        <pc:sldMkLst>
          <pc:docMk/>
          <pc:sldMk cId="2042853554" sldId="271"/>
        </pc:sldMkLst>
        <pc:spChg chg="add mod">
          <ac:chgData name="Todd Stewart" userId="359f0c5c-49d8-4b7f-8961-bbdc67caeca4" providerId="ADAL" clId="{FCE7DF53-B07B-495D-8E56-CC322785E888}" dt="2021-03-09T13:49:08.458" v="149" actId="255"/>
          <ac:spMkLst>
            <pc:docMk/>
            <pc:sldMk cId="2042853554" sldId="271"/>
            <ac:spMk id="3" creationId="{7D878D9B-F31D-49F0-82EA-8601303FBE2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1C10C6-A354-4C2E-ABC8-5FB8FCF4B168}" type="datetimeFigureOut">
              <a:rPr lang="en-US" smtClean="0"/>
              <a:t>3/9/2021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F76E5-5A2A-429C-AAD8-FEADE2C0174D}" type="slidenum">
              <a:rPr lang="en-US" smtClean="0"/>
              <a:t>‹#›</a:t>
            </a:fld>
            <a:endParaRPr lang="en-US"/>
          </a:p>
        </p:txBody>
      </p:sp>
    </p:spTree>
    <p:extLst>
      <p:ext uri="{BB962C8B-B14F-4D97-AF65-F5344CB8AC3E}">
        <p14:creationId xmlns:p14="http://schemas.microsoft.com/office/powerpoint/2010/main" val="2481532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4C633A0-CA80-474E-A7B2-CEF7AACAB12C}" type="datetime1">
              <a:rPr lang="en-US" smtClean="0"/>
              <a:t>3/9/2021</a:t>
            </a:fld>
            <a:endParaRPr lang="en-US"/>
          </a:p>
        </p:txBody>
      </p:sp>
      <p:sp>
        <p:nvSpPr>
          <p:cNvPr id="5" name="Footer Placeholder 4"/>
          <p:cNvSpPr>
            <a:spLocks noGrp="1"/>
          </p:cNvSpPr>
          <p:nvPr>
            <p:ph type="ftr" sz="quarter" idx="11"/>
          </p:nvPr>
        </p:nvSpPr>
        <p:spPr/>
        <p:txBody>
          <a:bodyPr/>
          <a:lstStyle/>
          <a:p>
            <a:r>
              <a:rPr lang="en-US"/>
              <a:t>Hawke McKeon &amp; Sniscak LLP, March 9, 2021</a:t>
            </a:r>
          </a:p>
        </p:txBody>
      </p:sp>
      <p:sp>
        <p:nvSpPr>
          <p:cNvPr id="6" name="Slide Number Placeholder 5"/>
          <p:cNvSpPr>
            <a:spLocks noGrp="1"/>
          </p:cNvSpPr>
          <p:nvPr>
            <p:ph type="sldNum" sz="quarter" idx="12"/>
          </p:nvPr>
        </p:nvSpPr>
        <p:spPr/>
        <p:txBody>
          <a:bodyPr/>
          <a:lstStyle/>
          <a:p>
            <a:fld id="{5C4010C9-361E-42CE-8F2F-93FCC85E970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5317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C3257-9149-4B60-966D-C51568D1FF58}" type="datetime1">
              <a:rPr lang="en-US" smtClean="0"/>
              <a:t>3/9/2021</a:t>
            </a:fld>
            <a:endParaRPr lang="en-US"/>
          </a:p>
        </p:txBody>
      </p:sp>
      <p:sp>
        <p:nvSpPr>
          <p:cNvPr id="5" name="Footer Placeholder 4"/>
          <p:cNvSpPr>
            <a:spLocks noGrp="1"/>
          </p:cNvSpPr>
          <p:nvPr>
            <p:ph type="ftr" sz="quarter" idx="11"/>
          </p:nvPr>
        </p:nvSpPr>
        <p:spPr/>
        <p:txBody>
          <a:bodyPr/>
          <a:lstStyle/>
          <a:p>
            <a:r>
              <a:rPr lang="en-US"/>
              <a:t>Hawke McKeon &amp; Sniscak LLP, March 9, 2021</a:t>
            </a:r>
          </a:p>
        </p:txBody>
      </p:sp>
      <p:sp>
        <p:nvSpPr>
          <p:cNvPr id="6" name="Slide Number Placeholder 5"/>
          <p:cNvSpPr>
            <a:spLocks noGrp="1"/>
          </p:cNvSpPr>
          <p:nvPr>
            <p:ph type="sldNum" sz="quarter" idx="12"/>
          </p:nvPr>
        </p:nvSpPr>
        <p:spPr/>
        <p:txBody>
          <a:bodyPr/>
          <a:lstStyle/>
          <a:p>
            <a:fld id="{5C4010C9-361E-42CE-8F2F-93FCC85E9700}" type="slidenum">
              <a:rPr lang="en-US" smtClean="0"/>
              <a:t>‹#›</a:t>
            </a:fld>
            <a:endParaRPr lang="en-US"/>
          </a:p>
        </p:txBody>
      </p:sp>
    </p:spTree>
    <p:extLst>
      <p:ext uri="{BB962C8B-B14F-4D97-AF65-F5344CB8AC3E}">
        <p14:creationId xmlns:p14="http://schemas.microsoft.com/office/powerpoint/2010/main" val="204052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8D6C25-3FA5-4ABE-A83F-073F9142109A}" type="datetime1">
              <a:rPr lang="en-US" smtClean="0"/>
              <a:t>3/9/2021</a:t>
            </a:fld>
            <a:endParaRPr lang="en-US"/>
          </a:p>
        </p:txBody>
      </p:sp>
      <p:sp>
        <p:nvSpPr>
          <p:cNvPr id="5" name="Footer Placeholder 4"/>
          <p:cNvSpPr>
            <a:spLocks noGrp="1"/>
          </p:cNvSpPr>
          <p:nvPr>
            <p:ph type="ftr" sz="quarter" idx="11"/>
          </p:nvPr>
        </p:nvSpPr>
        <p:spPr/>
        <p:txBody>
          <a:bodyPr/>
          <a:lstStyle/>
          <a:p>
            <a:r>
              <a:rPr lang="en-US"/>
              <a:t>Hawke McKeon &amp; Sniscak LLP, March 9, 2021</a:t>
            </a:r>
          </a:p>
        </p:txBody>
      </p:sp>
      <p:sp>
        <p:nvSpPr>
          <p:cNvPr id="6" name="Slide Number Placeholder 5"/>
          <p:cNvSpPr>
            <a:spLocks noGrp="1"/>
          </p:cNvSpPr>
          <p:nvPr>
            <p:ph type="sldNum" sz="quarter" idx="12"/>
          </p:nvPr>
        </p:nvSpPr>
        <p:spPr/>
        <p:txBody>
          <a:bodyPr/>
          <a:lstStyle/>
          <a:p>
            <a:fld id="{5C4010C9-361E-42CE-8F2F-93FCC85E970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08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A89D52-93F7-4CD5-86DC-7F1B69F70B37}" type="datetime1">
              <a:rPr lang="en-US" smtClean="0"/>
              <a:t>3/9/2021</a:t>
            </a:fld>
            <a:endParaRPr lang="en-US"/>
          </a:p>
        </p:txBody>
      </p:sp>
      <p:sp>
        <p:nvSpPr>
          <p:cNvPr id="5" name="Footer Placeholder 4"/>
          <p:cNvSpPr>
            <a:spLocks noGrp="1"/>
          </p:cNvSpPr>
          <p:nvPr>
            <p:ph type="ftr" sz="quarter" idx="11"/>
          </p:nvPr>
        </p:nvSpPr>
        <p:spPr/>
        <p:txBody>
          <a:bodyPr/>
          <a:lstStyle/>
          <a:p>
            <a:r>
              <a:rPr lang="en-US"/>
              <a:t>Hawke McKeon &amp; Sniscak LLP, March 9, 2021</a:t>
            </a:r>
          </a:p>
        </p:txBody>
      </p:sp>
      <p:sp>
        <p:nvSpPr>
          <p:cNvPr id="6" name="Slide Number Placeholder 5"/>
          <p:cNvSpPr>
            <a:spLocks noGrp="1"/>
          </p:cNvSpPr>
          <p:nvPr>
            <p:ph type="sldNum" sz="quarter" idx="12"/>
          </p:nvPr>
        </p:nvSpPr>
        <p:spPr/>
        <p:txBody>
          <a:bodyPr/>
          <a:lstStyle/>
          <a:p>
            <a:fld id="{5C4010C9-361E-42CE-8F2F-93FCC85E9700}" type="slidenum">
              <a:rPr lang="en-US" smtClean="0"/>
              <a:t>‹#›</a:t>
            </a:fld>
            <a:endParaRPr lang="en-US"/>
          </a:p>
        </p:txBody>
      </p:sp>
    </p:spTree>
    <p:extLst>
      <p:ext uri="{BB962C8B-B14F-4D97-AF65-F5344CB8AC3E}">
        <p14:creationId xmlns:p14="http://schemas.microsoft.com/office/powerpoint/2010/main" val="94901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1F20DD-5C23-4DEB-AC36-2B1AFAA3508D}" type="datetime1">
              <a:rPr lang="en-US" smtClean="0"/>
              <a:t>3/9/2021</a:t>
            </a:fld>
            <a:endParaRPr lang="en-US"/>
          </a:p>
        </p:txBody>
      </p:sp>
      <p:sp>
        <p:nvSpPr>
          <p:cNvPr id="5" name="Footer Placeholder 4"/>
          <p:cNvSpPr>
            <a:spLocks noGrp="1"/>
          </p:cNvSpPr>
          <p:nvPr>
            <p:ph type="ftr" sz="quarter" idx="11"/>
          </p:nvPr>
        </p:nvSpPr>
        <p:spPr/>
        <p:txBody>
          <a:bodyPr/>
          <a:lstStyle/>
          <a:p>
            <a:r>
              <a:rPr lang="en-US"/>
              <a:t>Hawke McKeon &amp; Sniscak LLP, March 9, 2021</a:t>
            </a:r>
          </a:p>
        </p:txBody>
      </p:sp>
      <p:sp>
        <p:nvSpPr>
          <p:cNvPr id="6" name="Slide Number Placeholder 5"/>
          <p:cNvSpPr>
            <a:spLocks noGrp="1"/>
          </p:cNvSpPr>
          <p:nvPr>
            <p:ph type="sldNum" sz="quarter" idx="12"/>
          </p:nvPr>
        </p:nvSpPr>
        <p:spPr/>
        <p:txBody>
          <a:bodyPr/>
          <a:lstStyle/>
          <a:p>
            <a:fld id="{5C4010C9-361E-42CE-8F2F-93FCC85E970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058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4307F-091C-4BB3-8077-A9FA1ACEA7A6}" type="datetime1">
              <a:rPr lang="en-US" smtClean="0"/>
              <a:t>3/9/2021</a:t>
            </a:fld>
            <a:endParaRPr lang="en-US"/>
          </a:p>
        </p:txBody>
      </p:sp>
      <p:sp>
        <p:nvSpPr>
          <p:cNvPr id="6" name="Footer Placeholder 5"/>
          <p:cNvSpPr>
            <a:spLocks noGrp="1"/>
          </p:cNvSpPr>
          <p:nvPr>
            <p:ph type="ftr" sz="quarter" idx="11"/>
          </p:nvPr>
        </p:nvSpPr>
        <p:spPr/>
        <p:txBody>
          <a:bodyPr/>
          <a:lstStyle/>
          <a:p>
            <a:r>
              <a:rPr lang="en-US"/>
              <a:t>Hawke McKeon &amp; Sniscak LLP, March 9, 2021</a:t>
            </a:r>
          </a:p>
        </p:txBody>
      </p:sp>
      <p:sp>
        <p:nvSpPr>
          <p:cNvPr id="7" name="Slide Number Placeholder 6"/>
          <p:cNvSpPr>
            <a:spLocks noGrp="1"/>
          </p:cNvSpPr>
          <p:nvPr>
            <p:ph type="sldNum" sz="quarter" idx="12"/>
          </p:nvPr>
        </p:nvSpPr>
        <p:spPr/>
        <p:txBody>
          <a:bodyPr/>
          <a:lstStyle/>
          <a:p>
            <a:fld id="{5C4010C9-361E-42CE-8F2F-93FCC85E9700}" type="slidenum">
              <a:rPr lang="en-US" smtClean="0"/>
              <a:t>‹#›</a:t>
            </a:fld>
            <a:endParaRPr lang="en-US"/>
          </a:p>
        </p:txBody>
      </p:sp>
    </p:spTree>
    <p:extLst>
      <p:ext uri="{BB962C8B-B14F-4D97-AF65-F5344CB8AC3E}">
        <p14:creationId xmlns:p14="http://schemas.microsoft.com/office/powerpoint/2010/main" val="366345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14CBFC-E1EF-48B3-9CF5-D9E2C2AA2C08}" type="datetime1">
              <a:rPr lang="en-US" smtClean="0"/>
              <a:t>3/9/2021</a:t>
            </a:fld>
            <a:endParaRPr lang="en-US"/>
          </a:p>
        </p:txBody>
      </p:sp>
      <p:sp>
        <p:nvSpPr>
          <p:cNvPr id="8" name="Footer Placeholder 7"/>
          <p:cNvSpPr>
            <a:spLocks noGrp="1"/>
          </p:cNvSpPr>
          <p:nvPr>
            <p:ph type="ftr" sz="quarter" idx="11"/>
          </p:nvPr>
        </p:nvSpPr>
        <p:spPr/>
        <p:txBody>
          <a:bodyPr/>
          <a:lstStyle/>
          <a:p>
            <a:r>
              <a:rPr lang="en-US"/>
              <a:t>Hawke McKeon &amp; Sniscak LLP, March 9, 2021</a:t>
            </a:r>
          </a:p>
        </p:txBody>
      </p:sp>
      <p:sp>
        <p:nvSpPr>
          <p:cNvPr id="9" name="Slide Number Placeholder 8"/>
          <p:cNvSpPr>
            <a:spLocks noGrp="1"/>
          </p:cNvSpPr>
          <p:nvPr>
            <p:ph type="sldNum" sz="quarter" idx="12"/>
          </p:nvPr>
        </p:nvSpPr>
        <p:spPr/>
        <p:txBody>
          <a:bodyPr/>
          <a:lstStyle/>
          <a:p>
            <a:fld id="{5C4010C9-361E-42CE-8F2F-93FCC85E9700}" type="slidenum">
              <a:rPr lang="en-US" smtClean="0"/>
              <a:t>‹#›</a:t>
            </a:fld>
            <a:endParaRPr lang="en-US"/>
          </a:p>
        </p:txBody>
      </p:sp>
    </p:spTree>
    <p:extLst>
      <p:ext uri="{BB962C8B-B14F-4D97-AF65-F5344CB8AC3E}">
        <p14:creationId xmlns:p14="http://schemas.microsoft.com/office/powerpoint/2010/main" val="209855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04D8A3-8F29-4EA7-9C97-D5B0860C5500}" type="datetime1">
              <a:rPr lang="en-US" smtClean="0"/>
              <a:t>3/9/2021</a:t>
            </a:fld>
            <a:endParaRPr lang="en-US"/>
          </a:p>
        </p:txBody>
      </p:sp>
      <p:sp>
        <p:nvSpPr>
          <p:cNvPr id="4" name="Footer Placeholder 3"/>
          <p:cNvSpPr>
            <a:spLocks noGrp="1"/>
          </p:cNvSpPr>
          <p:nvPr>
            <p:ph type="ftr" sz="quarter" idx="11"/>
          </p:nvPr>
        </p:nvSpPr>
        <p:spPr/>
        <p:txBody>
          <a:bodyPr/>
          <a:lstStyle/>
          <a:p>
            <a:r>
              <a:rPr lang="en-US"/>
              <a:t>Hawke McKeon &amp; Sniscak LLP, March 9, 2021</a:t>
            </a:r>
          </a:p>
        </p:txBody>
      </p:sp>
      <p:sp>
        <p:nvSpPr>
          <p:cNvPr id="5" name="Slide Number Placeholder 4"/>
          <p:cNvSpPr>
            <a:spLocks noGrp="1"/>
          </p:cNvSpPr>
          <p:nvPr>
            <p:ph type="sldNum" sz="quarter" idx="12"/>
          </p:nvPr>
        </p:nvSpPr>
        <p:spPr/>
        <p:txBody>
          <a:bodyPr/>
          <a:lstStyle/>
          <a:p>
            <a:fld id="{5C4010C9-361E-42CE-8F2F-93FCC85E9700}" type="slidenum">
              <a:rPr lang="en-US" smtClean="0"/>
              <a:t>‹#›</a:t>
            </a:fld>
            <a:endParaRPr lang="en-US"/>
          </a:p>
        </p:txBody>
      </p:sp>
    </p:spTree>
    <p:extLst>
      <p:ext uri="{BB962C8B-B14F-4D97-AF65-F5344CB8AC3E}">
        <p14:creationId xmlns:p14="http://schemas.microsoft.com/office/powerpoint/2010/main" val="399420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48236-A4F1-4ABD-B659-B27FB30339AF}" type="datetime1">
              <a:rPr lang="en-US" smtClean="0"/>
              <a:t>3/9/2021</a:t>
            </a:fld>
            <a:endParaRPr lang="en-US"/>
          </a:p>
        </p:txBody>
      </p:sp>
      <p:sp>
        <p:nvSpPr>
          <p:cNvPr id="3" name="Footer Placeholder 2"/>
          <p:cNvSpPr>
            <a:spLocks noGrp="1"/>
          </p:cNvSpPr>
          <p:nvPr>
            <p:ph type="ftr" sz="quarter" idx="11"/>
          </p:nvPr>
        </p:nvSpPr>
        <p:spPr/>
        <p:txBody>
          <a:bodyPr/>
          <a:lstStyle/>
          <a:p>
            <a:r>
              <a:rPr lang="en-US"/>
              <a:t>Hawke McKeon &amp; Sniscak LLP, March 9, 2021</a:t>
            </a:r>
          </a:p>
        </p:txBody>
      </p:sp>
      <p:sp>
        <p:nvSpPr>
          <p:cNvPr id="4" name="Slide Number Placeholder 3"/>
          <p:cNvSpPr>
            <a:spLocks noGrp="1"/>
          </p:cNvSpPr>
          <p:nvPr>
            <p:ph type="sldNum" sz="quarter" idx="12"/>
          </p:nvPr>
        </p:nvSpPr>
        <p:spPr/>
        <p:txBody>
          <a:bodyPr/>
          <a:lstStyle/>
          <a:p>
            <a:fld id="{5C4010C9-361E-42CE-8F2F-93FCC85E9700}" type="slidenum">
              <a:rPr lang="en-US" smtClean="0"/>
              <a:t>‹#›</a:t>
            </a:fld>
            <a:endParaRPr lang="en-US"/>
          </a:p>
        </p:txBody>
      </p:sp>
    </p:spTree>
    <p:extLst>
      <p:ext uri="{BB962C8B-B14F-4D97-AF65-F5344CB8AC3E}">
        <p14:creationId xmlns:p14="http://schemas.microsoft.com/office/powerpoint/2010/main" val="614296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6D99BF-022D-4F53-9FBE-106BDDE01B7B}" type="datetime1">
              <a:rPr lang="en-US" smtClean="0"/>
              <a:t>3/9/2021</a:t>
            </a:fld>
            <a:endParaRPr lang="en-US"/>
          </a:p>
        </p:txBody>
      </p:sp>
      <p:sp>
        <p:nvSpPr>
          <p:cNvPr id="6" name="Footer Placeholder 5"/>
          <p:cNvSpPr>
            <a:spLocks noGrp="1"/>
          </p:cNvSpPr>
          <p:nvPr>
            <p:ph type="ftr" sz="quarter" idx="11"/>
          </p:nvPr>
        </p:nvSpPr>
        <p:spPr/>
        <p:txBody>
          <a:bodyPr/>
          <a:lstStyle/>
          <a:p>
            <a:r>
              <a:rPr lang="en-US"/>
              <a:t>Hawke McKeon &amp; Sniscak LLP, March 9, 2021</a:t>
            </a:r>
          </a:p>
        </p:txBody>
      </p:sp>
      <p:sp>
        <p:nvSpPr>
          <p:cNvPr id="7" name="Slide Number Placeholder 6"/>
          <p:cNvSpPr>
            <a:spLocks noGrp="1"/>
          </p:cNvSpPr>
          <p:nvPr>
            <p:ph type="sldNum" sz="quarter" idx="12"/>
          </p:nvPr>
        </p:nvSpPr>
        <p:spPr/>
        <p:txBody>
          <a:bodyPr/>
          <a:lstStyle/>
          <a:p>
            <a:fld id="{5C4010C9-361E-42CE-8F2F-93FCC85E9700}" type="slidenum">
              <a:rPr lang="en-US" smtClean="0"/>
              <a:t>‹#›</a:t>
            </a:fld>
            <a:endParaRPr lang="en-US"/>
          </a:p>
        </p:txBody>
      </p:sp>
    </p:spTree>
    <p:extLst>
      <p:ext uri="{BB962C8B-B14F-4D97-AF65-F5344CB8AC3E}">
        <p14:creationId xmlns:p14="http://schemas.microsoft.com/office/powerpoint/2010/main" val="4057913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636840-10BB-419D-B5A7-C2F393E8B4C9}" type="datetime1">
              <a:rPr lang="en-US" smtClean="0"/>
              <a:t>3/9/2021</a:t>
            </a:fld>
            <a:endParaRPr lang="en-US"/>
          </a:p>
        </p:txBody>
      </p:sp>
      <p:sp>
        <p:nvSpPr>
          <p:cNvPr id="6" name="Footer Placeholder 5"/>
          <p:cNvSpPr>
            <a:spLocks noGrp="1"/>
          </p:cNvSpPr>
          <p:nvPr>
            <p:ph type="ftr" sz="quarter" idx="11"/>
          </p:nvPr>
        </p:nvSpPr>
        <p:spPr/>
        <p:txBody>
          <a:bodyPr/>
          <a:lstStyle/>
          <a:p>
            <a:r>
              <a:rPr lang="en-US"/>
              <a:t>Hawke McKeon &amp; Sniscak LLP, March 9, 2021</a:t>
            </a:r>
          </a:p>
        </p:txBody>
      </p:sp>
      <p:sp>
        <p:nvSpPr>
          <p:cNvPr id="7" name="Slide Number Placeholder 6"/>
          <p:cNvSpPr>
            <a:spLocks noGrp="1"/>
          </p:cNvSpPr>
          <p:nvPr>
            <p:ph type="sldNum" sz="quarter" idx="12"/>
          </p:nvPr>
        </p:nvSpPr>
        <p:spPr/>
        <p:txBody>
          <a:bodyPr/>
          <a:lstStyle/>
          <a:p>
            <a:fld id="{5C4010C9-361E-42CE-8F2F-93FCC85E970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6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D83B153-2AE3-477A-8ABB-CF116C77A8E4}" type="datetime1">
              <a:rPr lang="en-US" smtClean="0"/>
              <a:t>3/9/2021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Hawke McKeon &amp; Sniscak LLP, March 9, 2021</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C4010C9-361E-42CE-8F2F-93FCC85E9700}"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87868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6A6161-45C9-4E14-87AB-ADE9EB5C7BE9}"/>
              </a:ext>
            </a:extLst>
          </p:cNvPr>
          <p:cNvSpPr>
            <a:spLocks noGrp="1"/>
          </p:cNvSpPr>
          <p:nvPr>
            <p:ph type="ctrTitle"/>
          </p:nvPr>
        </p:nvSpPr>
        <p:spPr>
          <a:xfrm>
            <a:off x="4713224" y="1105351"/>
            <a:ext cx="6353967" cy="3023981"/>
          </a:xfrm>
        </p:spPr>
        <p:txBody>
          <a:bodyPr anchor="b">
            <a:normAutofit/>
          </a:bodyPr>
          <a:lstStyle/>
          <a:p>
            <a:pPr algn="l"/>
            <a:r>
              <a:rPr lang="en-US" sz="4800">
                <a:solidFill>
                  <a:srgbClr val="FFFFFF"/>
                </a:solidFill>
              </a:rPr>
              <a:t>Why Electric Restructuring Happened In Pennsylvania</a:t>
            </a:r>
          </a:p>
        </p:txBody>
      </p:sp>
      <p:sp>
        <p:nvSpPr>
          <p:cNvPr id="3" name="Subtitle 2">
            <a:extLst>
              <a:ext uri="{FF2B5EF4-FFF2-40B4-BE49-F238E27FC236}">
                <a16:creationId xmlns:a16="http://schemas.microsoft.com/office/drawing/2014/main" id="{FE72B01F-EE62-425E-B954-37A92631376D}"/>
              </a:ext>
            </a:extLst>
          </p:cNvPr>
          <p:cNvSpPr>
            <a:spLocks noGrp="1"/>
          </p:cNvSpPr>
          <p:nvPr>
            <p:ph type="subTitle" idx="1"/>
          </p:nvPr>
        </p:nvSpPr>
        <p:spPr>
          <a:xfrm>
            <a:off x="4713224" y="4297556"/>
            <a:ext cx="6353968" cy="1433391"/>
          </a:xfrm>
        </p:spPr>
        <p:txBody>
          <a:bodyPr anchor="t">
            <a:normAutofit/>
          </a:bodyPr>
          <a:lstStyle/>
          <a:p>
            <a:r>
              <a:rPr lang="en-US" dirty="0">
                <a:solidFill>
                  <a:srgbClr val="FFFFFF"/>
                </a:solidFill>
              </a:rPr>
              <a:t>The History and Intent of the Electricity Generation Customer Choice and Competition Act.</a:t>
            </a:r>
          </a:p>
          <a:p>
            <a:endParaRPr lang="en-US" dirty="0">
              <a:solidFill>
                <a:srgbClr val="FFFFFF"/>
              </a:solidFill>
            </a:endParaRPr>
          </a:p>
        </p:txBody>
      </p:sp>
      <p:cxnSp>
        <p:nvCxnSpPr>
          <p:cNvPr id="16" name="Straight Connector 15">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28574B6B-9B17-423C-89AE-9F1248605E78}"/>
              </a:ext>
            </a:extLst>
          </p:cNvPr>
          <p:cNvSpPr>
            <a:spLocks noGrp="1"/>
          </p:cNvSpPr>
          <p:nvPr>
            <p:ph type="ftr" sz="quarter" idx="11"/>
          </p:nvPr>
        </p:nvSpPr>
        <p:spPr>
          <a:xfrm>
            <a:off x="4842932" y="6470704"/>
            <a:ext cx="5901459" cy="274320"/>
          </a:xfrm>
        </p:spPr>
        <p:txBody>
          <a:bodyPr>
            <a:normAutofit/>
          </a:bodyPr>
          <a:lstStyle/>
          <a:p>
            <a:pPr>
              <a:spcAft>
                <a:spcPts val="600"/>
              </a:spcAft>
            </a:pPr>
            <a:r>
              <a:rPr lang="en-US"/>
              <a:t>Hawke McKeon &amp; Sniscak LLP, March 9, 2021</a:t>
            </a:r>
            <a:endParaRPr lang="en-US" dirty="0"/>
          </a:p>
        </p:txBody>
      </p:sp>
    </p:spTree>
    <p:extLst>
      <p:ext uri="{BB962C8B-B14F-4D97-AF65-F5344CB8AC3E}">
        <p14:creationId xmlns:p14="http://schemas.microsoft.com/office/powerpoint/2010/main" val="217557589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39AE-ABA0-431C-B6EF-0F95598D52AB}"/>
              </a:ext>
            </a:extLst>
          </p:cNvPr>
          <p:cNvSpPr>
            <a:spLocks noGrp="1"/>
          </p:cNvSpPr>
          <p:nvPr>
            <p:ph type="title"/>
          </p:nvPr>
        </p:nvSpPr>
        <p:spPr/>
        <p:txBody>
          <a:bodyPr/>
          <a:lstStyle/>
          <a:p>
            <a:r>
              <a:rPr lang="en-US" dirty="0"/>
              <a:t>The Critical Issues</a:t>
            </a:r>
          </a:p>
        </p:txBody>
      </p:sp>
      <p:sp>
        <p:nvSpPr>
          <p:cNvPr id="3" name="Content Placeholder 2">
            <a:extLst>
              <a:ext uri="{FF2B5EF4-FFF2-40B4-BE49-F238E27FC236}">
                <a16:creationId xmlns:a16="http://schemas.microsoft.com/office/drawing/2014/main" id="{26EF12F2-67A0-4740-BC1A-BB06C753279A}"/>
              </a:ext>
            </a:extLst>
          </p:cNvPr>
          <p:cNvSpPr>
            <a:spLocks noGrp="1"/>
          </p:cNvSpPr>
          <p:nvPr>
            <p:ph idx="1"/>
          </p:nvPr>
        </p:nvSpPr>
        <p:spPr/>
        <p:txBody>
          <a:bodyPr>
            <a:normAutofit/>
          </a:bodyPr>
          <a:lstStyle/>
          <a:p>
            <a:r>
              <a:rPr lang="en-US" dirty="0"/>
              <a:t>Stranded Costs</a:t>
            </a:r>
          </a:p>
          <a:p>
            <a:r>
              <a:rPr lang="en-US" dirty="0"/>
              <a:t>Impact on Tax Collection </a:t>
            </a:r>
          </a:p>
          <a:p>
            <a:r>
              <a:rPr lang="en-US" dirty="0"/>
              <a:t>Capped Rates v.  Immediate Rate relief</a:t>
            </a:r>
          </a:p>
          <a:p>
            <a:r>
              <a:rPr lang="en-US" dirty="0"/>
              <a:t>All-at-once or phase-in</a:t>
            </a:r>
          </a:p>
          <a:p>
            <a:r>
              <a:rPr lang="en-US" dirty="0"/>
              <a:t>Protections for utility workers</a:t>
            </a:r>
          </a:p>
          <a:p>
            <a:r>
              <a:rPr lang="en-US" dirty="0"/>
              <a:t>Maintaining the Reliability of the System</a:t>
            </a:r>
          </a:p>
          <a:p>
            <a:r>
              <a:rPr lang="en-US" dirty="0"/>
              <a:t>Continued Regulation of Transmission and Distribution</a:t>
            </a:r>
          </a:p>
          <a:p>
            <a:r>
              <a:rPr lang="en-US" dirty="0"/>
              <a:t>Continuation of Universal Service Programs</a:t>
            </a:r>
          </a:p>
          <a:p>
            <a:endParaRPr lang="en-US" dirty="0"/>
          </a:p>
          <a:p>
            <a:endParaRPr lang="en-US" dirty="0"/>
          </a:p>
        </p:txBody>
      </p:sp>
      <p:sp>
        <p:nvSpPr>
          <p:cNvPr id="4" name="Footer Placeholder 3">
            <a:extLst>
              <a:ext uri="{FF2B5EF4-FFF2-40B4-BE49-F238E27FC236}">
                <a16:creationId xmlns:a16="http://schemas.microsoft.com/office/drawing/2014/main" id="{61661095-1573-484E-BB81-C8D10EA200F4}"/>
              </a:ext>
            </a:extLst>
          </p:cNvPr>
          <p:cNvSpPr>
            <a:spLocks noGrp="1"/>
          </p:cNvSpPr>
          <p:nvPr>
            <p:ph type="ftr" sz="quarter" idx="11"/>
          </p:nvPr>
        </p:nvSpPr>
        <p:spPr/>
        <p:txBody>
          <a:bodyPr/>
          <a:lstStyle/>
          <a:p>
            <a:r>
              <a:rPr lang="en-US" dirty="0"/>
              <a:t>Hawke McKeon &amp; Sniscak LLP, March 9, 2021</a:t>
            </a:r>
          </a:p>
        </p:txBody>
      </p:sp>
    </p:spTree>
    <p:extLst>
      <p:ext uri="{BB962C8B-B14F-4D97-AF65-F5344CB8AC3E}">
        <p14:creationId xmlns:p14="http://schemas.microsoft.com/office/powerpoint/2010/main" val="1416276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55100-850B-4927-84B0-3F2508D1FA95}"/>
              </a:ext>
            </a:extLst>
          </p:cNvPr>
          <p:cNvSpPr>
            <a:spLocks noGrp="1"/>
          </p:cNvSpPr>
          <p:nvPr>
            <p:ph type="title"/>
          </p:nvPr>
        </p:nvSpPr>
        <p:spPr/>
        <p:txBody>
          <a:bodyPr/>
          <a:lstStyle/>
          <a:p>
            <a:r>
              <a:rPr lang="en-US" dirty="0"/>
              <a:t>The Legislative Debate	</a:t>
            </a:r>
          </a:p>
        </p:txBody>
      </p:sp>
      <p:sp>
        <p:nvSpPr>
          <p:cNvPr id="3" name="Content Placeholder 2">
            <a:extLst>
              <a:ext uri="{FF2B5EF4-FFF2-40B4-BE49-F238E27FC236}">
                <a16:creationId xmlns:a16="http://schemas.microsoft.com/office/drawing/2014/main" id="{D12DC0F0-3EB4-415D-8F10-CF9CFBA2289F}"/>
              </a:ext>
            </a:extLst>
          </p:cNvPr>
          <p:cNvSpPr>
            <a:spLocks noGrp="1"/>
          </p:cNvSpPr>
          <p:nvPr>
            <p:ph idx="1"/>
          </p:nvPr>
        </p:nvSpPr>
        <p:spPr/>
        <p:txBody>
          <a:bodyPr/>
          <a:lstStyle/>
          <a:p>
            <a:r>
              <a:rPr lang="en-US" dirty="0"/>
              <a:t>The Bill that eventually made it to the Senate floor was largely a consensus bill, but a few issues were still left to be debated. These were:</a:t>
            </a:r>
          </a:p>
          <a:p>
            <a:pPr lvl="1"/>
            <a:r>
              <a:rPr lang="en-US" dirty="0"/>
              <a:t>Taxes</a:t>
            </a:r>
          </a:p>
          <a:p>
            <a:pPr lvl="1"/>
            <a:r>
              <a:rPr lang="en-US" dirty="0"/>
              <a:t>Immediate Rate Cuts</a:t>
            </a:r>
          </a:p>
          <a:p>
            <a:pPr lvl="1"/>
            <a:r>
              <a:rPr lang="en-US" dirty="0"/>
              <a:t>Rate Caps</a:t>
            </a:r>
          </a:p>
        </p:txBody>
      </p:sp>
      <p:sp>
        <p:nvSpPr>
          <p:cNvPr id="4" name="Footer Placeholder 3">
            <a:extLst>
              <a:ext uri="{FF2B5EF4-FFF2-40B4-BE49-F238E27FC236}">
                <a16:creationId xmlns:a16="http://schemas.microsoft.com/office/drawing/2014/main" id="{86C5D880-B02D-4B4D-A5B3-D3DF9ADEC84B}"/>
              </a:ext>
            </a:extLst>
          </p:cNvPr>
          <p:cNvSpPr>
            <a:spLocks noGrp="1"/>
          </p:cNvSpPr>
          <p:nvPr>
            <p:ph type="ftr" sz="quarter" idx="11"/>
          </p:nvPr>
        </p:nvSpPr>
        <p:spPr/>
        <p:txBody>
          <a:bodyPr/>
          <a:lstStyle/>
          <a:p>
            <a:r>
              <a:rPr lang="en-US"/>
              <a:t>Hawke McKeon &amp; Sniscak LLP, March 9, 2021</a:t>
            </a:r>
          </a:p>
        </p:txBody>
      </p:sp>
    </p:spTree>
    <p:extLst>
      <p:ext uri="{BB962C8B-B14F-4D97-AF65-F5344CB8AC3E}">
        <p14:creationId xmlns:p14="http://schemas.microsoft.com/office/powerpoint/2010/main" val="384481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0A660-F4F5-4D15-B654-81C41EBDB2EE}"/>
              </a:ext>
            </a:extLst>
          </p:cNvPr>
          <p:cNvSpPr>
            <a:spLocks noGrp="1"/>
          </p:cNvSpPr>
          <p:nvPr>
            <p:ph type="title"/>
          </p:nvPr>
        </p:nvSpPr>
        <p:spPr>
          <a:xfrm>
            <a:off x="1041577" y="625040"/>
            <a:ext cx="9720072" cy="1499616"/>
          </a:xfrm>
        </p:spPr>
        <p:txBody>
          <a:bodyPr/>
          <a:lstStyle/>
          <a:p>
            <a:r>
              <a:rPr lang="en-US" dirty="0"/>
              <a:t>Legislative intent for the Bill		</a:t>
            </a:r>
          </a:p>
        </p:txBody>
      </p:sp>
      <p:sp>
        <p:nvSpPr>
          <p:cNvPr id="3" name="Content Placeholder 2">
            <a:extLst>
              <a:ext uri="{FF2B5EF4-FFF2-40B4-BE49-F238E27FC236}">
                <a16:creationId xmlns:a16="http://schemas.microsoft.com/office/drawing/2014/main" id="{9A4482D1-76C8-4476-8775-21DA59CA78F9}"/>
              </a:ext>
            </a:extLst>
          </p:cNvPr>
          <p:cNvSpPr>
            <a:spLocks noGrp="1"/>
          </p:cNvSpPr>
          <p:nvPr>
            <p:ph idx="1"/>
          </p:nvPr>
        </p:nvSpPr>
        <p:spPr/>
        <p:txBody>
          <a:bodyPr/>
          <a:lstStyle/>
          <a:p>
            <a:r>
              <a:rPr lang="en-US" dirty="0"/>
              <a:t>Lower Electric rates for all customer classes</a:t>
            </a:r>
          </a:p>
          <a:p>
            <a:r>
              <a:rPr lang="en-US" dirty="0"/>
              <a:t>Make Pennsylvania more competitive for Industry</a:t>
            </a:r>
          </a:p>
          <a:p>
            <a:r>
              <a:rPr lang="en-US" dirty="0"/>
              <a:t>Putting Pennsylvania at the forefront</a:t>
            </a:r>
          </a:p>
          <a:p>
            <a:r>
              <a:rPr lang="en-US" dirty="0"/>
              <a:t>Allowing the market to regulate prices and allowing customers access to the market.</a:t>
            </a:r>
          </a:p>
          <a:p>
            <a:r>
              <a:rPr lang="en-US" dirty="0"/>
              <a:t>Allowing customers access to varied products such as renewables.</a:t>
            </a:r>
          </a:p>
          <a:p>
            <a:endParaRPr lang="en-US" dirty="0"/>
          </a:p>
          <a:p>
            <a:pPr marL="1225296" lvl="8" indent="0">
              <a:buNone/>
            </a:pPr>
            <a:r>
              <a:rPr lang="en-US" dirty="0"/>
              <a:t> </a:t>
            </a:r>
          </a:p>
        </p:txBody>
      </p:sp>
      <p:sp>
        <p:nvSpPr>
          <p:cNvPr id="4" name="Footer Placeholder 3">
            <a:extLst>
              <a:ext uri="{FF2B5EF4-FFF2-40B4-BE49-F238E27FC236}">
                <a16:creationId xmlns:a16="http://schemas.microsoft.com/office/drawing/2014/main" id="{07300B44-080F-45DC-AFF4-662C3368745E}"/>
              </a:ext>
            </a:extLst>
          </p:cNvPr>
          <p:cNvSpPr>
            <a:spLocks noGrp="1"/>
          </p:cNvSpPr>
          <p:nvPr>
            <p:ph type="ftr" sz="quarter" idx="11"/>
          </p:nvPr>
        </p:nvSpPr>
        <p:spPr/>
        <p:txBody>
          <a:bodyPr/>
          <a:lstStyle/>
          <a:p>
            <a:r>
              <a:rPr lang="en-US"/>
              <a:t>Hawke McKeon &amp; Sniscak LLP, March 9, 2021</a:t>
            </a:r>
          </a:p>
        </p:txBody>
      </p:sp>
    </p:spTree>
    <p:extLst>
      <p:ext uri="{BB962C8B-B14F-4D97-AF65-F5344CB8AC3E}">
        <p14:creationId xmlns:p14="http://schemas.microsoft.com/office/powerpoint/2010/main" val="490955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B5342-D0AC-41B9-8469-86729C666812}"/>
              </a:ext>
            </a:extLst>
          </p:cNvPr>
          <p:cNvSpPr>
            <a:spLocks noGrp="1"/>
          </p:cNvSpPr>
          <p:nvPr>
            <p:ph type="title"/>
          </p:nvPr>
        </p:nvSpPr>
        <p:spPr/>
        <p:txBody>
          <a:bodyPr/>
          <a:lstStyle/>
          <a:p>
            <a:r>
              <a:rPr lang="en-US" dirty="0"/>
              <a:t>THE IMPLEMENTATION PROCESS</a:t>
            </a:r>
          </a:p>
        </p:txBody>
      </p:sp>
      <p:sp>
        <p:nvSpPr>
          <p:cNvPr id="3" name="Content Placeholder 2">
            <a:extLst>
              <a:ext uri="{FF2B5EF4-FFF2-40B4-BE49-F238E27FC236}">
                <a16:creationId xmlns:a16="http://schemas.microsoft.com/office/drawing/2014/main" id="{E8D41054-A0A9-46E6-96F4-935571FC9877}"/>
              </a:ext>
            </a:extLst>
          </p:cNvPr>
          <p:cNvSpPr>
            <a:spLocks noGrp="1"/>
          </p:cNvSpPr>
          <p:nvPr>
            <p:ph idx="1"/>
          </p:nvPr>
        </p:nvSpPr>
        <p:spPr/>
        <p:txBody>
          <a:bodyPr/>
          <a:lstStyle/>
          <a:p>
            <a:r>
              <a:rPr lang="en-US" dirty="0"/>
              <a:t>Immediately upon passage the Commission opened a number of dockets related to implementation:</a:t>
            </a:r>
          </a:p>
          <a:p>
            <a:pPr lvl="1"/>
            <a:r>
              <a:rPr lang="en-US" dirty="0"/>
              <a:t>Form and timing of utility restructuring filings</a:t>
            </a:r>
          </a:p>
          <a:p>
            <a:pPr lvl="1"/>
            <a:r>
              <a:rPr lang="en-US" dirty="0"/>
              <a:t>Pilot Programs</a:t>
            </a:r>
          </a:p>
          <a:p>
            <a:pPr lvl="1"/>
            <a:r>
              <a:rPr lang="en-US" dirty="0"/>
              <a:t>Universal Service Program requirements</a:t>
            </a:r>
          </a:p>
          <a:p>
            <a:pPr lvl="1"/>
            <a:r>
              <a:rPr lang="en-US" dirty="0"/>
              <a:t>Reliability Standards</a:t>
            </a:r>
          </a:p>
          <a:p>
            <a:pPr lvl="1"/>
            <a:r>
              <a:rPr lang="en-US" dirty="0"/>
              <a:t>Information Exchange</a:t>
            </a:r>
          </a:p>
          <a:p>
            <a:pPr lvl="1"/>
            <a:r>
              <a:rPr lang="en-US" dirty="0"/>
              <a:t>Supplier Licensing Standards</a:t>
            </a:r>
          </a:p>
          <a:p>
            <a:pPr lvl="1"/>
            <a:r>
              <a:rPr lang="en-US" dirty="0"/>
              <a:t>And More.</a:t>
            </a:r>
          </a:p>
        </p:txBody>
      </p:sp>
      <p:sp>
        <p:nvSpPr>
          <p:cNvPr id="4" name="Footer Placeholder 3">
            <a:extLst>
              <a:ext uri="{FF2B5EF4-FFF2-40B4-BE49-F238E27FC236}">
                <a16:creationId xmlns:a16="http://schemas.microsoft.com/office/drawing/2014/main" id="{54562558-9639-425A-91EF-B62058B04D9A}"/>
              </a:ext>
            </a:extLst>
          </p:cNvPr>
          <p:cNvSpPr>
            <a:spLocks noGrp="1"/>
          </p:cNvSpPr>
          <p:nvPr>
            <p:ph type="ftr" sz="quarter" idx="11"/>
          </p:nvPr>
        </p:nvSpPr>
        <p:spPr/>
        <p:txBody>
          <a:bodyPr/>
          <a:lstStyle/>
          <a:p>
            <a:r>
              <a:rPr lang="en-US"/>
              <a:t>Hawke McKeon &amp; Sniscak LLP, March 9, 2021</a:t>
            </a:r>
          </a:p>
        </p:txBody>
      </p:sp>
    </p:spTree>
    <p:extLst>
      <p:ext uri="{BB962C8B-B14F-4D97-AF65-F5344CB8AC3E}">
        <p14:creationId xmlns:p14="http://schemas.microsoft.com/office/powerpoint/2010/main" val="3894227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A5DE-B811-416D-8E7A-5221AD74E9BC}"/>
              </a:ext>
            </a:extLst>
          </p:cNvPr>
          <p:cNvSpPr>
            <a:spLocks noGrp="1"/>
          </p:cNvSpPr>
          <p:nvPr>
            <p:ph type="title"/>
          </p:nvPr>
        </p:nvSpPr>
        <p:spPr/>
        <p:txBody>
          <a:bodyPr/>
          <a:lstStyle/>
          <a:p>
            <a:r>
              <a:rPr lang="en-US" dirty="0"/>
              <a:t>The Restructuring cases	</a:t>
            </a:r>
          </a:p>
        </p:txBody>
      </p:sp>
      <p:sp>
        <p:nvSpPr>
          <p:cNvPr id="3" name="Content Placeholder 2">
            <a:extLst>
              <a:ext uri="{FF2B5EF4-FFF2-40B4-BE49-F238E27FC236}">
                <a16:creationId xmlns:a16="http://schemas.microsoft.com/office/drawing/2014/main" id="{DFA49FC8-4AD9-44C9-B7B3-CFCB44ED48E4}"/>
              </a:ext>
            </a:extLst>
          </p:cNvPr>
          <p:cNvSpPr>
            <a:spLocks noGrp="1"/>
          </p:cNvSpPr>
          <p:nvPr>
            <p:ph idx="1"/>
          </p:nvPr>
        </p:nvSpPr>
        <p:spPr/>
        <p:txBody>
          <a:bodyPr/>
          <a:lstStyle/>
          <a:p>
            <a:r>
              <a:rPr lang="en-US" dirty="0"/>
              <a:t>Each Electric Utility was required to file a restructuring proposal on a mandated schedule.</a:t>
            </a:r>
          </a:p>
          <a:p>
            <a:r>
              <a:rPr lang="en-US" dirty="0"/>
              <a:t>The filings were enormous and there were dozens of interested parties participating in all the major restructuring cases.  The major issues were quantification of stranded costs and the recovery of stranded costs.   This was a critical issue because if total stranded costs was a large number, with the rates were capped as they were, recovering the costs involved pushing the recovery further into the future than had been originally anticipated.</a:t>
            </a:r>
          </a:p>
          <a:p>
            <a:r>
              <a:rPr lang="en-US" dirty="0"/>
              <a:t>The PECO, PPL and </a:t>
            </a:r>
            <a:r>
              <a:rPr lang="en-US" dirty="0" err="1"/>
              <a:t>MetEd</a:t>
            </a:r>
            <a:r>
              <a:rPr lang="en-US" dirty="0"/>
              <a:t>/Penelec/West Penn cases were appealed and resulted in settlements that resolved the issues that were not resolved in litigation.  The entire litigation/settlement process was mostly over by the end of 1998.</a:t>
            </a:r>
          </a:p>
        </p:txBody>
      </p:sp>
      <p:sp>
        <p:nvSpPr>
          <p:cNvPr id="4" name="Footer Placeholder 3">
            <a:extLst>
              <a:ext uri="{FF2B5EF4-FFF2-40B4-BE49-F238E27FC236}">
                <a16:creationId xmlns:a16="http://schemas.microsoft.com/office/drawing/2014/main" id="{5934E6B4-947C-4D1C-8A39-D92CF7E2E64A}"/>
              </a:ext>
            </a:extLst>
          </p:cNvPr>
          <p:cNvSpPr>
            <a:spLocks noGrp="1"/>
          </p:cNvSpPr>
          <p:nvPr>
            <p:ph type="ftr" sz="quarter" idx="11"/>
          </p:nvPr>
        </p:nvSpPr>
        <p:spPr/>
        <p:txBody>
          <a:bodyPr/>
          <a:lstStyle/>
          <a:p>
            <a:r>
              <a:rPr lang="en-US"/>
              <a:t>Hawke McKeon &amp; Sniscak LLP, March 9, 2021</a:t>
            </a:r>
          </a:p>
        </p:txBody>
      </p:sp>
    </p:spTree>
    <p:extLst>
      <p:ext uri="{BB962C8B-B14F-4D97-AF65-F5344CB8AC3E}">
        <p14:creationId xmlns:p14="http://schemas.microsoft.com/office/powerpoint/2010/main" val="3536861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9D1A-E46E-466A-AD3D-8B1104FA6984}"/>
              </a:ext>
            </a:extLst>
          </p:cNvPr>
          <p:cNvSpPr>
            <a:spLocks noGrp="1"/>
          </p:cNvSpPr>
          <p:nvPr>
            <p:ph type="title"/>
          </p:nvPr>
        </p:nvSpPr>
        <p:spPr/>
        <p:txBody>
          <a:bodyPr/>
          <a:lstStyle/>
          <a:p>
            <a:r>
              <a:rPr lang="en-US" dirty="0"/>
              <a:t>Stranded Costs and rate caps </a:t>
            </a:r>
          </a:p>
        </p:txBody>
      </p:sp>
      <p:sp>
        <p:nvSpPr>
          <p:cNvPr id="3" name="Content Placeholder 2">
            <a:extLst>
              <a:ext uri="{FF2B5EF4-FFF2-40B4-BE49-F238E27FC236}">
                <a16:creationId xmlns:a16="http://schemas.microsoft.com/office/drawing/2014/main" id="{8FEFB87E-A766-4B2C-8BF4-21F0AA84129F}"/>
              </a:ext>
            </a:extLst>
          </p:cNvPr>
          <p:cNvSpPr>
            <a:spLocks noGrp="1"/>
          </p:cNvSpPr>
          <p:nvPr>
            <p:ph idx="1"/>
          </p:nvPr>
        </p:nvSpPr>
        <p:spPr>
          <a:xfrm>
            <a:off x="1024128" y="1887523"/>
            <a:ext cx="9720073" cy="4421837"/>
          </a:xfrm>
        </p:spPr>
        <p:txBody>
          <a:bodyPr>
            <a:normAutofit/>
          </a:bodyPr>
          <a:lstStyle/>
          <a:p>
            <a:r>
              <a:rPr lang="en-US" dirty="0"/>
              <a:t>Stranded costs of two large utilities:</a:t>
            </a:r>
          </a:p>
          <a:p>
            <a:r>
              <a:rPr lang="en-US" dirty="0"/>
              <a:t>PECO 	-	$5.26 billion</a:t>
            </a:r>
          </a:p>
          <a:p>
            <a:r>
              <a:rPr lang="en-US" dirty="0"/>
              <a:t>PPL  	-	$2.97 billion</a:t>
            </a:r>
          </a:p>
          <a:p>
            <a:r>
              <a:rPr lang="en-US" dirty="0"/>
              <a:t>The recovery of these sums pushed the generation rate caps far into the future</a:t>
            </a:r>
          </a:p>
          <a:p>
            <a:r>
              <a:rPr lang="en-US" dirty="0"/>
              <a:t>There were two separate rate caps: </a:t>
            </a:r>
          </a:p>
          <a:p>
            <a:r>
              <a:rPr lang="en-US" dirty="0"/>
              <a:t>1) </a:t>
            </a:r>
            <a:r>
              <a:rPr lang="en-US" b="1" dirty="0"/>
              <a:t>Generation Rate Cap </a:t>
            </a:r>
            <a:r>
              <a:rPr lang="en-US" dirty="0"/>
              <a:t>that applied to the commodity portion of the bill including stranded cost recovery; these expired with the full recovery of stranded costs, which for PPL was in 2009, while for PECO and the First Energy Companies they lasted until 2010.  </a:t>
            </a:r>
          </a:p>
          <a:p>
            <a:r>
              <a:rPr lang="en-US" dirty="0"/>
              <a:t>2) </a:t>
            </a:r>
            <a:r>
              <a:rPr lang="en-US" b="1" dirty="0"/>
              <a:t>Distribution/Transmission Rate Cap</a:t>
            </a:r>
            <a:r>
              <a:rPr lang="en-US" dirty="0"/>
              <a:t>.  Expired in 2007.</a:t>
            </a:r>
          </a:p>
        </p:txBody>
      </p:sp>
      <p:sp>
        <p:nvSpPr>
          <p:cNvPr id="4" name="Footer Placeholder 3">
            <a:extLst>
              <a:ext uri="{FF2B5EF4-FFF2-40B4-BE49-F238E27FC236}">
                <a16:creationId xmlns:a16="http://schemas.microsoft.com/office/drawing/2014/main" id="{E50C44F6-8910-4CD8-9A16-D1B59E92E893}"/>
              </a:ext>
            </a:extLst>
          </p:cNvPr>
          <p:cNvSpPr>
            <a:spLocks noGrp="1"/>
          </p:cNvSpPr>
          <p:nvPr>
            <p:ph type="ftr" sz="quarter" idx="11"/>
          </p:nvPr>
        </p:nvSpPr>
        <p:spPr/>
        <p:txBody>
          <a:bodyPr/>
          <a:lstStyle/>
          <a:p>
            <a:r>
              <a:rPr lang="en-US"/>
              <a:t>Hawke McKeon &amp; Sniscak LLP, March 9, 2021</a:t>
            </a:r>
          </a:p>
        </p:txBody>
      </p:sp>
    </p:spTree>
    <p:extLst>
      <p:ext uri="{BB962C8B-B14F-4D97-AF65-F5344CB8AC3E}">
        <p14:creationId xmlns:p14="http://schemas.microsoft.com/office/powerpoint/2010/main" val="3195183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4392554-26F2-4678-9090-DECE9D2A3619}"/>
              </a:ext>
            </a:extLst>
          </p:cNvPr>
          <p:cNvSpPr>
            <a:spLocks noGrp="1"/>
          </p:cNvSpPr>
          <p:nvPr>
            <p:ph type="ftr" sz="quarter" idx="11"/>
          </p:nvPr>
        </p:nvSpPr>
        <p:spPr/>
        <p:txBody>
          <a:bodyPr/>
          <a:lstStyle/>
          <a:p>
            <a:r>
              <a:rPr lang="en-US"/>
              <a:t>Hawke McKeon &amp; Sniscak LLP, March 9, 2021</a:t>
            </a:r>
          </a:p>
        </p:txBody>
      </p:sp>
      <p:sp>
        <p:nvSpPr>
          <p:cNvPr id="3" name="TextBox 2">
            <a:extLst>
              <a:ext uri="{FF2B5EF4-FFF2-40B4-BE49-F238E27FC236}">
                <a16:creationId xmlns:a16="http://schemas.microsoft.com/office/drawing/2014/main" id="{7D878D9B-F31D-49F0-82EA-8601303FBE25}"/>
              </a:ext>
            </a:extLst>
          </p:cNvPr>
          <p:cNvSpPr txBox="1"/>
          <p:nvPr/>
        </p:nvSpPr>
        <p:spPr>
          <a:xfrm>
            <a:off x="5008227" y="3059668"/>
            <a:ext cx="4655890" cy="584775"/>
          </a:xfrm>
          <a:prstGeom prst="rect">
            <a:avLst/>
          </a:prstGeom>
          <a:noFill/>
        </p:spPr>
        <p:txBody>
          <a:bodyPr wrap="square" rtlCol="0">
            <a:spAutoFit/>
          </a:bodyPr>
          <a:lstStyle/>
          <a:p>
            <a:r>
              <a:rPr lang="en-US" sz="3200" dirty="0"/>
              <a:t>Thank You</a:t>
            </a:r>
          </a:p>
        </p:txBody>
      </p:sp>
    </p:spTree>
    <p:extLst>
      <p:ext uri="{BB962C8B-B14F-4D97-AF65-F5344CB8AC3E}">
        <p14:creationId xmlns:p14="http://schemas.microsoft.com/office/powerpoint/2010/main" val="2042853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7B9E3-0E03-4A09-815D-37628EB378D6}"/>
              </a:ext>
            </a:extLst>
          </p:cNvPr>
          <p:cNvSpPr>
            <a:spLocks noGrp="1"/>
          </p:cNvSpPr>
          <p:nvPr>
            <p:ph type="title"/>
          </p:nvPr>
        </p:nvSpPr>
        <p:spPr/>
        <p:txBody>
          <a:bodyPr/>
          <a:lstStyle/>
          <a:p>
            <a:r>
              <a:rPr lang="en-US" dirty="0"/>
              <a:t>The stage was set for a change in1996</a:t>
            </a:r>
          </a:p>
        </p:txBody>
      </p:sp>
      <p:sp>
        <p:nvSpPr>
          <p:cNvPr id="3" name="Content Placeholder 2">
            <a:extLst>
              <a:ext uri="{FF2B5EF4-FFF2-40B4-BE49-F238E27FC236}">
                <a16:creationId xmlns:a16="http://schemas.microsoft.com/office/drawing/2014/main" id="{275A95F6-5FF9-4477-AFAA-A9ADD6C4FBD3}"/>
              </a:ext>
            </a:extLst>
          </p:cNvPr>
          <p:cNvSpPr>
            <a:spLocks noGrp="1"/>
          </p:cNvSpPr>
          <p:nvPr>
            <p:ph idx="1"/>
          </p:nvPr>
        </p:nvSpPr>
        <p:spPr/>
        <p:txBody>
          <a:bodyPr/>
          <a:lstStyle/>
          <a:p>
            <a:r>
              <a:rPr lang="en-US" dirty="0"/>
              <a:t>Electric Industry statewide revenues were approx. $ 10 billion</a:t>
            </a:r>
          </a:p>
          <a:p>
            <a:r>
              <a:rPr lang="en-US" dirty="0"/>
              <a:t>Pennsylvania electric rates on average were 15 % </a:t>
            </a:r>
            <a:r>
              <a:rPr lang="en-US" b="1" dirty="0"/>
              <a:t>above</a:t>
            </a:r>
            <a:r>
              <a:rPr lang="en-US" dirty="0"/>
              <a:t> the national average</a:t>
            </a:r>
          </a:p>
          <a:p>
            <a:r>
              <a:rPr lang="en-US" dirty="0"/>
              <a:t>Unemployment rate was hovering around 6%</a:t>
            </a:r>
          </a:p>
          <a:p>
            <a:r>
              <a:rPr lang="en-US" dirty="0"/>
              <a:t>Job retention and job creation (i.e., keeping the industry we had and enticing others to locate in the Commonwealth) were key legislative priorities.</a:t>
            </a:r>
          </a:p>
          <a:p>
            <a:endParaRPr lang="en-US" dirty="0"/>
          </a:p>
        </p:txBody>
      </p:sp>
      <p:sp>
        <p:nvSpPr>
          <p:cNvPr id="4" name="Footer Placeholder 3">
            <a:extLst>
              <a:ext uri="{FF2B5EF4-FFF2-40B4-BE49-F238E27FC236}">
                <a16:creationId xmlns:a16="http://schemas.microsoft.com/office/drawing/2014/main" id="{00224D9E-3972-426E-9F7B-766602910BB0}"/>
              </a:ext>
            </a:extLst>
          </p:cNvPr>
          <p:cNvSpPr>
            <a:spLocks noGrp="1"/>
          </p:cNvSpPr>
          <p:nvPr>
            <p:ph type="ftr" sz="quarter" idx="11"/>
          </p:nvPr>
        </p:nvSpPr>
        <p:spPr/>
        <p:txBody>
          <a:bodyPr/>
          <a:lstStyle/>
          <a:p>
            <a:r>
              <a:rPr lang="en-US"/>
              <a:t>Hawke McKeon &amp; Sniscak LLP, March 9, 2021</a:t>
            </a:r>
            <a:endParaRPr lang="en-US" dirty="0"/>
          </a:p>
        </p:txBody>
      </p:sp>
    </p:spTree>
    <p:extLst>
      <p:ext uri="{BB962C8B-B14F-4D97-AF65-F5344CB8AC3E}">
        <p14:creationId xmlns:p14="http://schemas.microsoft.com/office/powerpoint/2010/main" val="311843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02BD-6E05-47AD-A227-F81EC6640199}"/>
              </a:ext>
            </a:extLst>
          </p:cNvPr>
          <p:cNvSpPr>
            <a:spLocks noGrp="1"/>
          </p:cNvSpPr>
          <p:nvPr>
            <p:ph type="title"/>
          </p:nvPr>
        </p:nvSpPr>
        <p:spPr/>
        <p:txBody>
          <a:bodyPr/>
          <a:lstStyle/>
          <a:p>
            <a:r>
              <a:rPr lang="en-US" dirty="0"/>
              <a:t>Industrial Customers Lead the Way	</a:t>
            </a:r>
          </a:p>
        </p:txBody>
      </p:sp>
      <p:sp>
        <p:nvSpPr>
          <p:cNvPr id="3" name="Content Placeholder 2">
            <a:extLst>
              <a:ext uri="{FF2B5EF4-FFF2-40B4-BE49-F238E27FC236}">
                <a16:creationId xmlns:a16="http://schemas.microsoft.com/office/drawing/2014/main" id="{4A51BAE0-AB3F-4D27-ABDA-4E4B0E21D662}"/>
              </a:ext>
            </a:extLst>
          </p:cNvPr>
          <p:cNvSpPr>
            <a:spLocks noGrp="1"/>
          </p:cNvSpPr>
          <p:nvPr>
            <p:ph idx="1"/>
          </p:nvPr>
        </p:nvSpPr>
        <p:spPr/>
        <p:txBody>
          <a:bodyPr/>
          <a:lstStyle/>
          <a:p>
            <a:r>
              <a:rPr lang="en-US" dirty="0"/>
              <a:t>In 1983, Lukens Steel in </a:t>
            </a:r>
            <a:r>
              <a:rPr lang="en-US" dirty="0" err="1"/>
              <a:t>Coatsville</a:t>
            </a:r>
            <a:r>
              <a:rPr lang="en-US" dirty="0"/>
              <a:t>, which is close to the boarder of PECO and PPL’s service territories, sought authority to buy electric transmission facilities owned by PPL so that it could purchase electricity from PPL rather than PECO, since PPL’s rates were lower than PECO’s and electricity is one of the cost largest inputs in steel manufacturing. </a:t>
            </a:r>
          </a:p>
          <a:p>
            <a:r>
              <a:rPr lang="en-US" dirty="0" err="1"/>
              <a:t>Luken’s</a:t>
            </a:r>
            <a:r>
              <a:rPr lang="en-US" dirty="0"/>
              <a:t> effort was squelched by the Commission and the Commonwealth Court.  But it illustrates the lengths to which industry was willing to go to reduce costs. </a:t>
            </a:r>
          </a:p>
        </p:txBody>
      </p:sp>
      <p:sp>
        <p:nvSpPr>
          <p:cNvPr id="4" name="Footer Placeholder 3">
            <a:extLst>
              <a:ext uri="{FF2B5EF4-FFF2-40B4-BE49-F238E27FC236}">
                <a16:creationId xmlns:a16="http://schemas.microsoft.com/office/drawing/2014/main" id="{20519924-8219-4785-B912-A9A22B056714}"/>
              </a:ext>
            </a:extLst>
          </p:cNvPr>
          <p:cNvSpPr>
            <a:spLocks noGrp="1"/>
          </p:cNvSpPr>
          <p:nvPr>
            <p:ph type="ftr" sz="quarter" idx="11"/>
          </p:nvPr>
        </p:nvSpPr>
        <p:spPr/>
        <p:txBody>
          <a:bodyPr/>
          <a:lstStyle/>
          <a:p>
            <a:r>
              <a:rPr lang="en-US"/>
              <a:t>Hawke McKeon &amp; Sniscak LLP, March 9, 2021</a:t>
            </a:r>
            <a:endParaRPr lang="en-US" dirty="0"/>
          </a:p>
        </p:txBody>
      </p:sp>
    </p:spTree>
    <p:extLst>
      <p:ext uri="{BB962C8B-B14F-4D97-AF65-F5344CB8AC3E}">
        <p14:creationId xmlns:p14="http://schemas.microsoft.com/office/powerpoint/2010/main" val="2437031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1F85E-1463-4F04-A5AE-952BF406DFFD}"/>
              </a:ext>
            </a:extLst>
          </p:cNvPr>
          <p:cNvSpPr>
            <a:spLocks noGrp="1"/>
          </p:cNvSpPr>
          <p:nvPr>
            <p:ph type="title"/>
          </p:nvPr>
        </p:nvSpPr>
        <p:spPr/>
        <p:txBody>
          <a:bodyPr/>
          <a:lstStyle/>
          <a:p>
            <a:r>
              <a:rPr lang="en-US" dirty="0"/>
              <a:t>Industrial Customers seek to change the law</a:t>
            </a:r>
          </a:p>
        </p:txBody>
      </p:sp>
      <p:sp>
        <p:nvSpPr>
          <p:cNvPr id="3" name="Content Placeholder 2">
            <a:extLst>
              <a:ext uri="{FF2B5EF4-FFF2-40B4-BE49-F238E27FC236}">
                <a16:creationId xmlns:a16="http://schemas.microsoft.com/office/drawing/2014/main" id="{D9D01E6B-2B4C-466A-B155-087A70A78BBB}"/>
              </a:ext>
            </a:extLst>
          </p:cNvPr>
          <p:cNvSpPr>
            <a:spLocks noGrp="1"/>
          </p:cNvSpPr>
          <p:nvPr>
            <p:ph idx="1"/>
          </p:nvPr>
        </p:nvSpPr>
        <p:spPr/>
        <p:txBody>
          <a:bodyPr/>
          <a:lstStyle/>
          <a:p>
            <a:r>
              <a:rPr lang="en-US" dirty="0"/>
              <a:t>Leaders of industry in the Commonwealth were constantly voicing concerns over high electricity prices to legislators.</a:t>
            </a:r>
          </a:p>
          <a:p>
            <a:r>
              <a:rPr lang="en-US" dirty="0"/>
              <a:t>In 1995 the conversation changed: how about allowing industrial customers to buy energy from the same grid that utilities were able to buy from so that they could also have access to the wholesale market.</a:t>
            </a:r>
          </a:p>
          <a:p>
            <a:r>
              <a:rPr lang="en-US" dirty="0"/>
              <a:t>The seeds of competition were sown.</a:t>
            </a:r>
          </a:p>
        </p:txBody>
      </p:sp>
      <p:sp>
        <p:nvSpPr>
          <p:cNvPr id="4" name="Footer Placeholder 3">
            <a:extLst>
              <a:ext uri="{FF2B5EF4-FFF2-40B4-BE49-F238E27FC236}">
                <a16:creationId xmlns:a16="http://schemas.microsoft.com/office/drawing/2014/main" id="{183B0A99-45CC-41E2-831F-ABD4355BB9EE}"/>
              </a:ext>
            </a:extLst>
          </p:cNvPr>
          <p:cNvSpPr>
            <a:spLocks noGrp="1"/>
          </p:cNvSpPr>
          <p:nvPr>
            <p:ph type="ftr" sz="quarter" idx="11"/>
          </p:nvPr>
        </p:nvSpPr>
        <p:spPr/>
        <p:txBody>
          <a:bodyPr/>
          <a:lstStyle/>
          <a:p>
            <a:r>
              <a:rPr lang="en-US"/>
              <a:t>Hawke McKeon &amp; Sniscak LLP, March 9, 2021</a:t>
            </a:r>
          </a:p>
        </p:txBody>
      </p:sp>
    </p:spTree>
    <p:extLst>
      <p:ext uri="{BB962C8B-B14F-4D97-AF65-F5344CB8AC3E}">
        <p14:creationId xmlns:p14="http://schemas.microsoft.com/office/powerpoint/2010/main" val="3795742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294EF-73E5-40B0-85C1-FABF97E17046}"/>
              </a:ext>
            </a:extLst>
          </p:cNvPr>
          <p:cNvSpPr>
            <a:spLocks noGrp="1"/>
          </p:cNvSpPr>
          <p:nvPr>
            <p:ph type="title"/>
          </p:nvPr>
        </p:nvSpPr>
        <p:spPr/>
        <p:txBody>
          <a:bodyPr/>
          <a:lstStyle/>
          <a:p>
            <a:r>
              <a:rPr lang="en-US" dirty="0"/>
              <a:t>Let’s back up for a minute</a:t>
            </a:r>
          </a:p>
        </p:txBody>
      </p:sp>
      <p:sp>
        <p:nvSpPr>
          <p:cNvPr id="3" name="Content Placeholder 2">
            <a:extLst>
              <a:ext uri="{FF2B5EF4-FFF2-40B4-BE49-F238E27FC236}">
                <a16:creationId xmlns:a16="http://schemas.microsoft.com/office/drawing/2014/main" id="{27AC4842-44A9-44D9-A8F8-59507B7EA4CE}"/>
              </a:ext>
            </a:extLst>
          </p:cNvPr>
          <p:cNvSpPr>
            <a:spLocks noGrp="1"/>
          </p:cNvSpPr>
          <p:nvPr>
            <p:ph idx="1"/>
          </p:nvPr>
        </p:nvSpPr>
        <p:spPr/>
        <p:txBody>
          <a:bodyPr/>
          <a:lstStyle/>
          <a:p>
            <a:r>
              <a:rPr lang="en-US" dirty="0"/>
              <a:t>Some of you may recall or have heard of the Northeast blackout of 1965.  It has been suggested that the aftermath of this single event inspired:</a:t>
            </a:r>
          </a:p>
          <a:p>
            <a:pPr lvl="1"/>
            <a:r>
              <a:rPr lang="en-US" dirty="0"/>
              <a:t>reliability regulation and standards,</a:t>
            </a:r>
          </a:p>
          <a:p>
            <a:pPr lvl="1"/>
            <a:r>
              <a:rPr lang="en-US" dirty="0"/>
              <a:t>that eventually led to electric utilities interconnecting with each other (this is what led to regional power pools such as the PJM), and, </a:t>
            </a:r>
          </a:p>
          <a:p>
            <a:pPr lvl="1"/>
            <a:r>
              <a:rPr lang="en-US" dirty="0"/>
              <a:t>The building of more centralized control infrastructure.</a:t>
            </a:r>
          </a:p>
          <a:p>
            <a:r>
              <a:rPr lang="en-US" dirty="0"/>
              <a:t>It is this infrastructure that would eventually form the backbone of the competitive market we know today.</a:t>
            </a:r>
          </a:p>
        </p:txBody>
      </p:sp>
      <p:sp>
        <p:nvSpPr>
          <p:cNvPr id="4" name="Footer Placeholder 3">
            <a:extLst>
              <a:ext uri="{FF2B5EF4-FFF2-40B4-BE49-F238E27FC236}">
                <a16:creationId xmlns:a16="http://schemas.microsoft.com/office/drawing/2014/main" id="{E72DD22C-031C-43F6-A1F3-9EF0BB661157}"/>
              </a:ext>
            </a:extLst>
          </p:cNvPr>
          <p:cNvSpPr>
            <a:spLocks noGrp="1"/>
          </p:cNvSpPr>
          <p:nvPr>
            <p:ph type="ftr" sz="quarter" idx="11"/>
          </p:nvPr>
        </p:nvSpPr>
        <p:spPr/>
        <p:txBody>
          <a:bodyPr/>
          <a:lstStyle/>
          <a:p>
            <a:r>
              <a:rPr lang="en-US"/>
              <a:t>Hawke McKeon &amp; Sniscak LLP, March 9, 2021</a:t>
            </a:r>
            <a:endParaRPr lang="en-US" dirty="0"/>
          </a:p>
        </p:txBody>
      </p:sp>
    </p:spTree>
    <p:extLst>
      <p:ext uri="{BB962C8B-B14F-4D97-AF65-F5344CB8AC3E}">
        <p14:creationId xmlns:p14="http://schemas.microsoft.com/office/powerpoint/2010/main" val="258620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32364-1A5C-4865-8624-FD8CBF4F74CE}"/>
              </a:ext>
            </a:extLst>
          </p:cNvPr>
          <p:cNvSpPr>
            <a:spLocks noGrp="1"/>
          </p:cNvSpPr>
          <p:nvPr>
            <p:ph type="title"/>
          </p:nvPr>
        </p:nvSpPr>
        <p:spPr/>
        <p:txBody>
          <a:bodyPr/>
          <a:lstStyle/>
          <a:p>
            <a:r>
              <a:rPr lang="en-US" dirty="0"/>
              <a:t>Changes in Federal Law</a:t>
            </a:r>
          </a:p>
        </p:txBody>
      </p:sp>
      <p:sp>
        <p:nvSpPr>
          <p:cNvPr id="3" name="Content Placeholder 2">
            <a:extLst>
              <a:ext uri="{FF2B5EF4-FFF2-40B4-BE49-F238E27FC236}">
                <a16:creationId xmlns:a16="http://schemas.microsoft.com/office/drawing/2014/main" id="{B4130E60-39CA-42C7-BB78-2ADD3E6BC7B3}"/>
              </a:ext>
            </a:extLst>
          </p:cNvPr>
          <p:cNvSpPr>
            <a:spLocks noGrp="1"/>
          </p:cNvSpPr>
          <p:nvPr>
            <p:ph idx="1"/>
          </p:nvPr>
        </p:nvSpPr>
        <p:spPr/>
        <p:txBody>
          <a:bodyPr/>
          <a:lstStyle/>
          <a:p>
            <a:r>
              <a:rPr lang="en-US" dirty="0"/>
              <a:t>Public Utilities Regulatory Policy Act of 1978 (“PURPA”) –  Following the oil embargo of the early ‘70’s, allowed non-utility generators, known as Qualifying Facilities (“QF”) to interconnect with utilities and required utilities to purchase the power at avoided cost.</a:t>
            </a:r>
          </a:p>
          <a:p>
            <a:r>
              <a:rPr lang="en-US" dirty="0"/>
              <a:t>Energy Policy Act of 1992 – created a new entity, Independent Power Producer (“IPP”) which is a merchant generator often owned by utilities but not regulated by the Public Utilities Holding Act (“PUCHA”) and thus known as exempt wholesale generators (“</a:t>
            </a:r>
            <a:r>
              <a:rPr lang="en-US" dirty="0" err="1"/>
              <a:t>EWiG</a:t>
            </a:r>
            <a:r>
              <a:rPr lang="en-US" dirty="0"/>
              <a:t>”).</a:t>
            </a:r>
          </a:p>
        </p:txBody>
      </p:sp>
      <p:sp>
        <p:nvSpPr>
          <p:cNvPr id="4" name="Footer Placeholder 3">
            <a:extLst>
              <a:ext uri="{FF2B5EF4-FFF2-40B4-BE49-F238E27FC236}">
                <a16:creationId xmlns:a16="http://schemas.microsoft.com/office/drawing/2014/main" id="{4CC9F692-A062-4190-8B2A-2F7E0B0D91B2}"/>
              </a:ext>
            </a:extLst>
          </p:cNvPr>
          <p:cNvSpPr>
            <a:spLocks noGrp="1"/>
          </p:cNvSpPr>
          <p:nvPr>
            <p:ph type="ftr" sz="quarter" idx="11"/>
          </p:nvPr>
        </p:nvSpPr>
        <p:spPr/>
        <p:txBody>
          <a:bodyPr/>
          <a:lstStyle/>
          <a:p>
            <a:r>
              <a:rPr lang="en-US"/>
              <a:t>Hawke McKeon &amp; Sniscak LLP, March 9, 2021</a:t>
            </a:r>
          </a:p>
        </p:txBody>
      </p:sp>
    </p:spTree>
    <p:extLst>
      <p:ext uri="{BB962C8B-B14F-4D97-AF65-F5344CB8AC3E}">
        <p14:creationId xmlns:p14="http://schemas.microsoft.com/office/powerpoint/2010/main" val="3045812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5FC0-ABF0-4AA9-9DCB-4FDD9F2F38F5}"/>
              </a:ext>
            </a:extLst>
          </p:cNvPr>
          <p:cNvSpPr>
            <a:spLocks noGrp="1"/>
          </p:cNvSpPr>
          <p:nvPr>
            <p:ph type="title"/>
          </p:nvPr>
        </p:nvSpPr>
        <p:spPr/>
        <p:txBody>
          <a:bodyPr/>
          <a:lstStyle/>
          <a:p>
            <a:r>
              <a:rPr lang="en-US" dirty="0"/>
              <a:t>New FERC Regulations	</a:t>
            </a:r>
          </a:p>
        </p:txBody>
      </p:sp>
      <p:sp>
        <p:nvSpPr>
          <p:cNvPr id="3" name="Content Placeholder 2">
            <a:extLst>
              <a:ext uri="{FF2B5EF4-FFF2-40B4-BE49-F238E27FC236}">
                <a16:creationId xmlns:a16="http://schemas.microsoft.com/office/drawing/2014/main" id="{C6DCB348-308E-4C19-953A-E80D3FD144E9}"/>
              </a:ext>
            </a:extLst>
          </p:cNvPr>
          <p:cNvSpPr>
            <a:spLocks noGrp="1"/>
          </p:cNvSpPr>
          <p:nvPr>
            <p:ph idx="1"/>
          </p:nvPr>
        </p:nvSpPr>
        <p:spPr/>
        <p:txBody>
          <a:bodyPr>
            <a:normAutofit/>
          </a:bodyPr>
          <a:lstStyle/>
          <a:p>
            <a:r>
              <a:rPr lang="en-US" dirty="0"/>
              <a:t>In May of 1996, the FERC issued </a:t>
            </a:r>
            <a:r>
              <a:rPr lang="en-US" b="1" dirty="0"/>
              <a:t>Order 888</a:t>
            </a:r>
            <a:r>
              <a:rPr lang="en-US" dirty="0"/>
              <a:t>, titled Promoting Wholesale Competition through Open Access Non-Discriminatory  Transmission Service.  As the title says, utilities had to allow access to everyone.</a:t>
            </a:r>
          </a:p>
          <a:p>
            <a:r>
              <a:rPr lang="en-US" dirty="0"/>
              <a:t>Almost simultaneously, the FERC issued </a:t>
            </a:r>
            <a:r>
              <a:rPr lang="en-US" b="1" dirty="0"/>
              <a:t>Order 889 </a:t>
            </a:r>
            <a:r>
              <a:rPr lang="en-US" dirty="0"/>
              <a:t>which provided for an Open Access, Same-Time information system – the “brains” of the system.</a:t>
            </a:r>
          </a:p>
          <a:p>
            <a:r>
              <a:rPr lang="en-US" dirty="0"/>
              <a:t>With these two orders there was now open-access wholesale competition for electricity.  Power could be “wheeled” from low production cost areas to high production cost areas. This had the effect of leveling the wholesale cost of electricity on a regional basis.  </a:t>
            </a:r>
          </a:p>
          <a:p>
            <a:r>
              <a:rPr lang="en-US" dirty="0"/>
              <a:t>The world had changed.</a:t>
            </a:r>
          </a:p>
        </p:txBody>
      </p:sp>
      <p:sp>
        <p:nvSpPr>
          <p:cNvPr id="4" name="Footer Placeholder 3">
            <a:extLst>
              <a:ext uri="{FF2B5EF4-FFF2-40B4-BE49-F238E27FC236}">
                <a16:creationId xmlns:a16="http://schemas.microsoft.com/office/drawing/2014/main" id="{EC1CA1B1-80BA-4D6E-9448-2645A3C36E96}"/>
              </a:ext>
            </a:extLst>
          </p:cNvPr>
          <p:cNvSpPr>
            <a:spLocks noGrp="1"/>
          </p:cNvSpPr>
          <p:nvPr>
            <p:ph type="ftr" sz="quarter" idx="11"/>
          </p:nvPr>
        </p:nvSpPr>
        <p:spPr/>
        <p:txBody>
          <a:bodyPr/>
          <a:lstStyle/>
          <a:p>
            <a:r>
              <a:rPr lang="en-US"/>
              <a:t>Hawke McKeon &amp; Sniscak LLP, March 9, 2021</a:t>
            </a:r>
            <a:endParaRPr lang="en-US" dirty="0"/>
          </a:p>
        </p:txBody>
      </p:sp>
    </p:spTree>
    <p:extLst>
      <p:ext uri="{BB962C8B-B14F-4D97-AF65-F5344CB8AC3E}">
        <p14:creationId xmlns:p14="http://schemas.microsoft.com/office/powerpoint/2010/main" val="2976315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221F-995D-4BA2-88FD-5545A8EBEEA0}"/>
              </a:ext>
            </a:extLst>
          </p:cNvPr>
          <p:cNvSpPr>
            <a:spLocks noGrp="1"/>
          </p:cNvSpPr>
          <p:nvPr>
            <p:ph type="title"/>
          </p:nvPr>
        </p:nvSpPr>
        <p:spPr/>
        <p:txBody>
          <a:bodyPr/>
          <a:lstStyle/>
          <a:p>
            <a:r>
              <a:rPr lang="en-US" dirty="0"/>
              <a:t>House Bill 1509		</a:t>
            </a:r>
          </a:p>
        </p:txBody>
      </p:sp>
      <p:sp>
        <p:nvSpPr>
          <p:cNvPr id="3" name="Content Placeholder 2">
            <a:extLst>
              <a:ext uri="{FF2B5EF4-FFF2-40B4-BE49-F238E27FC236}">
                <a16:creationId xmlns:a16="http://schemas.microsoft.com/office/drawing/2014/main" id="{65EDBBAC-0FE6-4447-A7EB-733A45DC234F}"/>
              </a:ext>
            </a:extLst>
          </p:cNvPr>
          <p:cNvSpPr>
            <a:spLocks noGrp="1"/>
          </p:cNvSpPr>
          <p:nvPr>
            <p:ph idx="1"/>
          </p:nvPr>
        </p:nvSpPr>
        <p:spPr/>
        <p:txBody>
          <a:bodyPr/>
          <a:lstStyle/>
          <a:p>
            <a:r>
              <a:rPr lang="en-US" dirty="0"/>
              <a:t>The Bill was introduced on April 27, 1995 by Rep. Durham.  The bill, as it passed the House, created a taxicab medallion program in cities of the first class.</a:t>
            </a:r>
          </a:p>
          <a:p>
            <a:r>
              <a:rPr lang="en-US" dirty="0"/>
              <a:t>When it got the Senate, the real work began.  The bill first went to Consumer Affairs and Professional Licensure but was not amended until it reached the Rules Committee and was reported out as amended on November 20, 1996.</a:t>
            </a:r>
          </a:p>
          <a:p>
            <a:r>
              <a:rPr lang="en-US" dirty="0"/>
              <a:t>The bill passed the senate after many hours of debate on November 25, 1996.  Governor Ridge signed it on December 3, 1996.</a:t>
            </a:r>
          </a:p>
        </p:txBody>
      </p:sp>
      <p:sp>
        <p:nvSpPr>
          <p:cNvPr id="4" name="Footer Placeholder 3">
            <a:extLst>
              <a:ext uri="{FF2B5EF4-FFF2-40B4-BE49-F238E27FC236}">
                <a16:creationId xmlns:a16="http://schemas.microsoft.com/office/drawing/2014/main" id="{2F7DD7AA-F7B1-44E6-B5FD-E3C9FBE89D6C}"/>
              </a:ext>
            </a:extLst>
          </p:cNvPr>
          <p:cNvSpPr>
            <a:spLocks noGrp="1"/>
          </p:cNvSpPr>
          <p:nvPr>
            <p:ph type="ftr" sz="quarter" idx="11"/>
          </p:nvPr>
        </p:nvSpPr>
        <p:spPr/>
        <p:txBody>
          <a:bodyPr/>
          <a:lstStyle/>
          <a:p>
            <a:r>
              <a:rPr lang="en-US"/>
              <a:t>Hawke McKeon &amp; Sniscak LLP, March 9, 2021</a:t>
            </a:r>
          </a:p>
        </p:txBody>
      </p:sp>
    </p:spTree>
    <p:extLst>
      <p:ext uri="{BB962C8B-B14F-4D97-AF65-F5344CB8AC3E}">
        <p14:creationId xmlns:p14="http://schemas.microsoft.com/office/powerpoint/2010/main" val="180688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546D1-2B01-43B6-A163-DD3AAAA2640F}"/>
              </a:ext>
            </a:extLst>
          </p:cNvPr>
          <p:cNvSpPr>
            <a:spLocks noGrp="1"/>
          </p:cNvSpPr>
          <p:nvPr>
            <p:ph type="title"/>
          </p:nvPr>
        </p:nvSpPr>
        <p:spPr/>
        <p:txBody>
          <a:bodyPr/>
          <a:lstStyle/>
          <a:p>
            <a:r>
              <a:rPr lang="en-US" dirty="0"/>
              <a:t>Some States were Ahead of the Curve</a:t>
            </a:r>
          </a:p>
        </p:txBody>
      </p:sp>
      <p:sp>
        <p:nvSpPr>
          <p:cNvPr id="3" name="Content Placeholder 2">
            <a:extLst>
              <a:ext uri="{FF2B5EF4-FFF2-40B4-BE49-F238E27FC236}">
                <a16:creationId xmlns:a16="http://schemas.microsoft.com/office/drawing/2014/main" id="{D716FA9A-4AFA-4140-860C-1EEDD72CC73B}"/>
              </a:ext>
            </a:extLst>
          </p:cNvPr>
          <p:cNvSpPr>
            <a:spLocks noGrp="1"/>
          </p:cNvSpPr>
          <p:nvPr>
            <p:ph idx="1"/>
          </p:nvPr>
        </p:nvSpPr>
        <p:spPr/>
        <p:txBody>
          <a:bodyPr>
            <a:normAutofit/>
          </a:bodyPr>
          <a:lstStyle/>
          <a:p>
            <a:r>
              <a:rPr lang="en-US" dirty="0"/>
              <a:t>The Pennsylvania Public Utility Commission undertook an investigation into Electric Competition and provided a report in 1995.</a:t>
            </a:r>
          </a:p>
          <a:p>
            <a:pPr marL="0" indent="0">
              <a:buNone/>
            </a:pPr>
            <a:r>
              <a:rPr lang="en-US" dirty="0"/>
              <a:t>At the same time, other states had begun discussing retail competition, among them: Massachusetts, Rhode Island, New York and of course, California. </a:t>
            </a:r>
          </a:p>
          <a:p>
            <a:r>
              <a:rPr lang="en-US" dirty="0"/>
              <a:t>Pennsylvania also began a work group to develop legislation in a process chaired by Senator Bell and PUC Chairman John </a:t>
            </a:r>
            <a:r>
              <a:rPr lang="en-US" dirty="0" err="1"/>
              <a:t>Quain</a:t>
            </a:r>
            <a:r>
              <a:rPr lang="en-US" dirty="0"/>
              <a:t>.  The group included representatives from all stakeholders: Electric utilities, Legislators, Regulators, Customers both large and small, generators, and future retailers.</a:t>
            </a:r>
          </a:p>
          <a:p>
            <a:r>
              <a:rPr lang="en-US" dirty="0"/>
              <a:t>Governor Ridge was deeply invested in getting the legislation written and passed.  There was a sense that Pennsylvania had to be at the forefront on this issue.</a:t>
            </a:r>
          </a:p>
        </p:txBody>
      </p:sp>
      <p:sp>
        <p:nvSpPr>
          <p:cNvPr id="4" name="Footer Placeholder 3">
            <a:extLst>
              <a:ext uri="{FF2B5EF4-FFF2-40B4-BE49-F238E27FC236}">
                <a16:creationId xmlns:a16="http://schemas.microsoft.com/office/drawing/2014/main" id="{34FF440C-7A86-46C1-AC77-5F885A9309D0}"/>
              </a:ext>
            </a:extLst>
          </p:cNvPr>
          <p:cNvSpPr>
            <a:spLocks noGrp="1"/>
          </p:cNvSpPr>
          <p:nvPr>
            <p:ph type="ftr" sz="quarter" idx="11"/>
          </p:nvPr>
        </p:nvSpPr>
        <p:spPr/>
        <p:txBody>
          <a:bodyPr/>
          <a:lstStyle/>
          <a:p>
            <a:r>
              <a:rPr lang="en-US"/>
              <a:t>Hawke McKeon &amp; Sniscak LLP, March 9, 2021</a:t>
            </a:r>
          </a:p>
        </p:txBody>
      </p:sp>
    </p:spTree>
    <p:extLst>
      <p:ext uri="{BB962C8B-B14F-4D97-AF65-F5344CB8AC3E}">
        <p14:creationId xmlns:p14="http://schemas.microsoft.com/office/powerpoint/2010/main" val="1050192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2859</TotalTime>
  <Words>1377</Words>
  <Application>Microsoft Office PowerPoint</Application>
  <PresentationFormat>Widescreen</PresentationFormat>
  <Paragraphs>97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Tw Cen MT</vt:lpstr>
      <vt:lpstr>Tw Cen MT Condensed</vt:lpstr>
      <vt:lpstr>Wingdings 3</vt:lpstr>
      <vt:lpstr>Integral</vt:lpstr>
      <vt:lpstr>Why Electric Restructuring Happened In Pennsylvania</vt:lpstr>
      <vt:lpstr>The stage was set for a change in1996</vt:lpstr>
      <vt:lpstr>Industrial Customers Lead the Way </vt:lpstr>
      <vt:lpstr>Industrial Customers seek to change the law</vt:lpstr>
      <vt:lpstr>Let’s back up for a minute</vt:lpstr>
      <vt:lpstr>Changes in Federal Law</vt:lpstr>
      <vt:lpstr>New FERC Regulations </vt:lpstr>
      <vt:lpstr>House Bill 1509  </vt:lpstr>
      <vt:lpstr>Some States were Ahead of the Curve</vt:lpstr>
      <vt:lpstr>The Critical Issues</vt:lpstr>
      <vt:lpstr>The Legislative Debate </vt:lpstr>
      <vt:lpstr>Legislative intent for the Bill  </vt:lpstr>
      <vt:lpstr>THE IMPLEMENTATION PROCESS</vt:lpstr>
      <vt:lpstr>The Restructuring cases </vt:lpstr>
      <vt:lpstr>Stranded Costs and rate caps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Electric Restructuring Happened In Pennsylvania</dc:title>
  <dc:creator>Commentor</dc:creator>
  <cp:lastModifiedBy>Commentor</cp:lastModifiedBy>
  <cp:revision>13</cp:revision>
  <dcterms:created xsi:type="dcterms:W3CDTF">2021-03-07T17:04:22Z</dcterms:created>
  <dcterms:modified xsi:type="dcterms:W3CDTF">2021-03-09T16:48:40Z</dcterms:modified>
</cp:coreProperties>
</file>