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5" r:id="rId4"/>
  </p:sldMasterIdLst>
  <p:notesMasterIdLst>
    <p:notesMasterId r:id="rId5"/>
  </p:notesMasterIdLst>
  <p:sldIdLst>
    <p:sldId id="256" r:id="rId6"/>
  </p:sldIdLst>
  <p:sldSz cy="10515600" cx="8229600"/>
  <p:notesSz cx="6858000" cy="9144000"/>
  <p:embeddedFontLst>
    <p:embeddedFont>
      <p:font typeface="Gill Sans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7E5EAE5-37CB-424E-B834-F3014A3B65EC}">
  <a:tblStyle styleId="{C7E5EAE5-37CB-424E-B834-F3014A3B65EC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illSans-regular.fntdata"/><Relationship Id="rId8" Type="http://schemas.openxmlformats.org/officeDocument/2006/relationships/font" Target="fonts/Gill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" name="Google Shape;3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617220" y="3266653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1234440" y="4240085"/>
            <a:ext cx="5760720" cy="744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ACD46F"/>
              </a:buClr>
              <a:buSzPts val="3067"/>
              <a:buNone/>
              <a:defRPr sz="3067">
                <a:solidFill>
                  <a:srgbClr val="ACD46F"/>
                </a:solidFill>
              </a:defRPr>
            </a:lvl1pPr>
            <a:lvl2pPr lvl="1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" type="body"/>
          </p:nvPr>
        </p:nvSpPr>
        <p:spPr>
          <a:xfrm>
            <a:off x="411480" y="2453641"/>
            <a:ext cx="7216541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idx="1" type="body"/>
          </p:nvPr>
        </p:nvSpPr>
        <p:spPr>
          <a:xfrm>
            <a:off x="4114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18" name="Google Shape;18;p5"/>
          <p:cNvSpPr txBox="1"/>
          <p:nvPr>
            <p:ph idx="2" type="body"/>
          </p:nvPr>
        </p:nvSpPr>
        <p:spPr>
          <a:xfrm>
            <a:off x="41833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" type="body"/>
          </p:nvPr>
        </p:nvSpPr>
        <p:spPr>
          <a:xfrm>
            <a:off x="411480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2" name="Google Shape;22;p6"/>
          <p:cNvSpPr txBox="1"/>
          <p:nvPr>
            <p:ph idx="2" type="body"/>
          </p:nvPr>
        </p:nvSpPr>
        <p:spPr>
          <a:xfrm>
            <a:off x="2993844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3" name="Google Shape;23;p6"/>
          <p:cNvSpPr txBox="1"/>
          <p:nvPr>
            <p:ph idx="3" type="body"/>
          </p:nvPr>
        </p:nvSpPr>
        <p:spPr>
          <a:xfrm>
            <a:off x="5586772" y="2453645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 b="0" i="0" sz="4907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11480" y="2453641"/>
            <a:ext cx="74066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23354" lvl="5" marL="27432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23354" lvl="6" marL="32004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23354" lvl="7" marL="36576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23354" lvl="8" marL="41148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5.png"/><Relationship Id="rId5" Type="http://schemas.openxmlformats.org/officeDocument/2006/relationships/image" Target="../media/image2.png"/><Relationship Id="rId6" Type="http://schemas.openxmlformats.org/officeDocument/2006/relationships/image" Target="../media/image1.png"/><Relationship Id="rId7" Type="http://schemas.openxmlformats.org/officeDocument/2006/relationships/image" Target="../media/image4.png"/><Relationship Id="rId8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8661" y="-8210"/>
            <a:ext cx="8229600" cy="3081345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9"/>
          <p:cNvSpPr txBox="1"/>
          <p:nvPr/>
        </p:nvSpPr>
        <p:spPr>
          <a:xfrm>
            <a:off x="355002" y="3231116"/>
            <a:ext cx="7551869" cy="1600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i="0" lang="en-US" sz="1800" u="none" cap="none" strike="noStrike">
                <a:solidFill>
                  <a:schemeClr val="dk1"/>
                </a:solidFill>
              </a:rPr>
              <a:t>By shopping for the best deal for electricity, Maryland consumers could have saved </a:t>
            </a:r>
            <a:r>
              <a:rPr lang="en-US" sz="1800">
                <a:solidFill>
                  <a:schemeClr val="dk1"/>
                </a:solidFill>
              </a:rPr>
              <a:t>more than </a:t>
            </a:r>
            <a:r>
              <a:rPr b="1" lang="en-US" sz="1800">
                <a:solidFill>
                  <a:srgbClr val="FF0000"/>
                </a:solidFill>
              </a:rPr>
              <a:t>$24 million </a:t>
            </a:r>
            <a:r>
              <a:rPr lang="en-US" sz="1800">
                <a:solidFill>
                  <a:schemeClr val="dk1"/>
                </a:solidFill>
              </a:rPr>
              <a:t>in September </a:t>
            </a:r>
            <a:r>
              <a:rPr i="0" lang="en-US" sz="1800" u="none" cap="none" strike="noStrike">
                <a:solidFill>
                  <a:schemeClr val="dk1"/>
                </a:solidFill>
              </a:rPr>
              <a:t>and benefited from a wide range of value-added products and services by switching to competitive suppliers. </a:t>
            </a:r>
            <a:endParaRPr i="0" sz="18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i="0" sz="1800" u="none" cap="none" strike="noStrike">
              <a:solidFill>
                <a:schemeClr val="dk1"/>
              </a:solidFill>
            </a:endParaRPr>
          </a:p>
        </p:txBody>
      </p:sp>
      <p:graphicFrame>
        <p:nvGraphicFramePr>
          <p:cNvPr id="34" name="Google Shape;34;p9"/>
          <p:cNvGraphicFramePr/>
          <p:nvPr/>
        </p:nvGraphicFramePr>
        <p:xfrm>
          <a:off x="395349" y="4618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{C7E5EAE5-37CB-424E-B834-F3014A3B65EC}</a:tableStyleId>
              </a:tblPr>
              <a:tblGrid>
                <a:gridCol w="4717225"/>
                <a:gridCol w="2753950"/>
              </a:tblGrid>
              <a:tr h="42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Savings Over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BGE: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  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$10,917,703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Delmarva MD: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  $3,149,753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Potom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 Edison: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  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3,695,632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Pepco MD: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  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6,644,918</a:t>
                      </a:r>
                      <a:endParaRPr sz="1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9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September 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Potential Market Savings: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$24,408,006</a:t>
                      </a:r>
                      <a:endParaRPr b="1" sz="1800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descr="A screenshot of a cell phone&#10;&#10;Description automatically generated" id="35" name="Google Shape;35;p9"/>
          <p:cNvPicPr preferRelativeResize="0"/>
          <p:nvPr/>
        </p:nvPicPr>
        <p:blipFill rotWithShape="1">
          <a:blip r:embed="rId4">
            <a:alphaModFix/>
          </a:blip>
          <a:srcRect b="0" l="935" r="2218" t="0"/>
          <a:stretch/>
        </p:blipFill>
        <p:spPr>
          <a:xfrm>
            <a:off x="-5013" y="-13648"/>
            <a:ext cx="8248261" cy="3084175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9"/>
          <p:cNvSpPr/>
          <p:nvPr/>
        </p:nvSpPr>
        <p:spPr>
          <a:xfrm>
            <a:off x="395288" y="7281938"/>
            <a:ext cx="41148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1800">
                <a:solidFill>
                  <a:schemeClr val="dk2"/>
                </a:solidFill>
              </a:rPr>
              <a:t>September </a:t>
            </a: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Notable Offers: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7" name="Google Shape;37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14337" y="7696798"/>
            <a:ext cx="673327" cy="8183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ign&#10;&#10;Description automatically generated" id="38" name="Google Shape;38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95288" y="8563609"/>
            <a:ext cx="711427" cy="8265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39" name="Google Shape;39;p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05106" y="9405502"/>
            <a:ext cx="891793" cy="818351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9"/>
          <p:cNvSpPr txBox="1"/>
          <p:nvPr/>
        </p:nvSpPr>
        <p:spPr>
          <a:xfrm>
            <a:off x="1175233" y="7900566"/>
            <a:ext cx="635839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$50 worth of shopping rewards per month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9"/>
          <p:cNvSpPr txBox="1"/>
          <p:nvPr/>
        </p:nvSpPr>
        <p:spPr>
          <a:xfrm>
            <a:off x="1156611" y="8744682"/>
            <a:ext cx="652053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Four </a:t>
            </a:r>
            <a:r>
              <a:rPr lang="en-US" sz="1800">
                <a:solidFill>
                  <a:schemeClr val="dk1"/>
                </a:solidFill>
              </a:rPr>
              <a:t>trees planted on the customer’s behalf</a:t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9"/>
          <p:cNvSpPr txBox="1"/>
          <p:nvPr/>
        </p:nvSpPr>
        <p:spPr>
          <a:xfrm>
            <a:off x="1156611" y="9543632"/>
            <a:ext cx="600454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  <a:highlight>
                  <a:srgbClr val="FFFFFF"/>
                </a:highlight>
              </a:rPr>
              <a:t>25% Rebate on average monthly supply charges after 12 months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9"/>
          <p:cNvSpPr txBox="1"/>
          <p:nvPr/>
        </p:nvSpPr>
        <p:spPr>
          <a:xfrm>
            <a:off x="2440924" y="10179131"/>
            <a:ext cx="6004541" cy="2923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MD PSC – www.psc.state.md.us/electricchoice/shop-and-compare/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close up of a logo&#10;&#10;Description automatically generated" id="44" name="Google Shape;44;p9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-18661" y="-18662"/>
            <a:ext cx="8248262" cy="30813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