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27F5A41-39C9-4634-91C7-572249E4D103}">
  <a:tblStyle styleId="{627F5A41-39C9-4634-91C7-572249E4D10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/>
        </p:nvSpPr>
        <p:spPr>
          <a:xfrm>
            <a:off x="355002" y="3187928"/>
            <a:ext cx="7551869" cy="15388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Ohio consumers could have saved </a:t>
            </a:r>
            <a:r>
              <a:rPr lang="en-US" sz="1800">
                <a:solidFill>
                  <a:schemeClr val="dk1"/>
                </a:solidFill>
              </a:rPr>
              <a:t>more than </a:t>
            </a:r>
            <a:r>
              <a:rPr b="1" lang="en-US" sz="1800">
                <a:solidFill>
                  <a:srgbClr val="FF0000"/>
                </a:solidFill>
              </a:rPr>
              <a:t>$255 million </a:t>
            </a:r>
            <a:r>
              <a:rPr lang="en-US" sz="1800">
                <a:solidFill>
                  <a:schemeClr val="dk1"/>
                </a:solidFill>
              </a:rPr>
              <a:t>in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September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value-added products and services by switching to competitive suppliers.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3" name="Google Shape;33;p9"/>
          <p:cNvGraphicFramePr/>
          <p:nvPr/>
        </p:nvGraphicFramePr>
        <p:xfrm>
          <a:off x="356433" y="442605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{627F5A41-39C9-4634-91C7-572249E4D103}</a:tableStyleId>
              </a:tblPr>
              <a:tblGrid>
                <a:gridCol w="4717225"/>
                <a:gridCol w="2753950"/>
              </a:tblGrid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AEP (Columbus Southern &amp; Ohio Power):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81,417,037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Cleveland Electric Illuminating: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36,710,146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Dayton: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$31,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714,721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Duke: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34,519,194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Ohio Edison: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58,111,759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Toledo Edison: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13,309,745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September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255,782,601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4" name="Google Shape;34;p9"/>
          <p:cNvSpPr/>
          <p:nvPr/>
        </p:nvSpPr>
        <p:spPr>
          <a:xfrm>
            <a:off x="335951" y="7421714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September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5002" y="7783599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6" name="Google Shape;3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5002" y="8630014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7" name="Google Shape;3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4818" y="9446171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9"/>
          <p:cNvSpPr txBox="1"/>
          <p:nvPr/>
        </p:nvSpPr>
        <p:spPr>
          <a:xfrm>
            <a:off x="1156611" y="7980401"/>
            <a:ext cx="63583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$25 Rewards Dollars for discounts on top brands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9"/>
          <p:cNvSpPr txBox="1"/>
          <p:nvPr/>
        </p:nvSpPr>
        <p:spPr>
          <a:xfrm>
            <a:off x="1156611" y="8773568"/>
            <a:ext cx="6520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Free Smart Home Products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"/>
          <p:cNvSpPr txBox="1"/>
          <p:nvPr/>
        </p:nvSpPr>
        <p:spPr>
          <a:xfrm>
            <a:off x="1156600" y="9566741"/>
            <a:ext cx="60045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25% rebate </a:t>
            </a:r>
            <a:r>
              <a:rPr lang="en-US" sz="1800"/>
              <a:t>available</a:t>
            </a:r>
            <a:r>
              <a:rPr lang="en-US" sz="1800"/>
              <a:t> to all customers</a:t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4226493" y="10115659"/>
            <a:ext cx="6004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Ohio PUC – www.energychoice.ohio.gov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42" name="Google Shape;42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0"/>
            <a:ext cx="8251767" cy="3056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