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gNy092n5PNSgA238SzHXr6cqzC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B7306DC-EDCF-488B-BFE0-6C7863905B85}">
  <a:tblStyle styleId="{8B7306DC-EDCF-488B-BFE0-6C7863905B8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"/>
          <p:cNvSpPr txBox="1"/>
          <p:nvPr/>
        </p:nvSpPr>
        <p:spPr>
          <a:xfrm>
            <a:off x="355002" y="3231116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Maryland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39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October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4" name="Google Shape;34;p1"/>
          <p:cNvGraphicFramePr/>
          <p:nvPr/>
        </p:nvGraphicFramePr>
        <p:xfrm>
          <a:off x="395349" y="4618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{8B7306DC-EDCF-488B-BFE0-6C7863905B85}</a:tableStyleId>
              </a:tblPr>
              <a:tblGrid>
                <a:gridCol w="4717225"/>
                <a:gridCol w="2753950"/>
              </a:tblGrid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BGE: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$1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090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948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Delmarva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$3,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901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703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Potom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423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851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Pepco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974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493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October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390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995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1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"/>
          <p:cNvSpPr/>
          <p:nvPr/>
        </p:nvSpPr>
        <p:spPr>
          <a:xfrm>
            <a:off x="395288" y="72819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October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4337" y="76967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8" name="Google Shape;3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5288" y="8563609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9" name="Google Shape;3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5106" y="9405502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1"/>
          <p:cNvSpPr txBox="1"/>
          <p:nvPr/>
        </p:nvSpPr>
        <p:spPr>
          <a:xfrm>
            <a:off x="1175225" y="7794750"/>
            <a:ext cx="6709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$50 worth of reward</a:t>
            </a:r>
            <a:r>
              <a:rPr lang="en-US" sz="1800">
                <a:solidFill>
                  <a:schemeClr val="dk1"/>
                </a:solidFill>
              </a:rPr>
              <a:t> dollars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 month; 25% rebate on average monthly su</a:t>
            </a:r>
            <a:r>
              <a:rPr lang="en-US" sz="1800">
                <a:solidFill>
                  <a:schemeClr val="dk1"/>
                </a:solidFill>
              </a:rPr>
              <a:t>pply charges after 12-months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1175225" y="8600113"/>
            <a:ext cx="6709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 trees planted </a:t>
            </a:r>
            <a:r>
              <a:rPr lang="en-US" sz="1800">
                <a:solidFill>
                  <a:schemeClr val="dk1"/>
                </a:solidFill>
              </a:rPr>
              <a:t>in partnership with the Arbor Day foundation over 12-month term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"/>
          <p:cNvSpPr txBox="1"/>
          <p:nvPr/>
        </p:nvSpPr>
        <p:spPr>
          <a:xfrm>
            <a:off x="1175224" y="9389625"/>
            <a:ext cx="6582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highlight>
                  <a:srgbClr val="FFFFFF"/>
                </a:highlight>
              </a:rPr>
              <a:t>Access to a online marketplace that uses reward dollars to purchase a variety of energy-saving products for your home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"/>
          <p:cNvSpPr txBox="1"/>
          <p:nvPr/>
        </p:nvSpPr>
        <p:spPr>
          <a:xfrm>
            <a:off x="2447225" y="10179125"/>
            <a:ext cx="5998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MD PSC – www.psc.state.md.us/electricchoice/shop-and-compare/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4" name="Google Shape;44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18661" y="-18662"/>
            <a:ext cx="8248262" cy="3081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