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i/Kl63JlygT1l3VkVwbODnQznu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8432003-DFD5-4280-91F3-8AC920B8DD46}">
  <a:tblStyle styleId="{F8432003-DFD5-4280-91F3-8AC920B8DD4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3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6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7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7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"/>
          <p:cNvSpPr txBox="1"/>
          <p:nvPr/>
        </p:nvSpPr>
        <p:spPr>
          <a:xfrm>
            <a:off x="194553" y="3324113"/>
            <a:ext cx="7879500" cy="16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Massachusetts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12.9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October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4" name="Google Shape;34;p1"/>
          <p:cNvGraphicFramePr/>
          <p:nvPr/>
        </p:nvGraphicFramePr>
        <p:xfrm>
          <a:off x="208186" y="470467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{F8432003-DFD5-4280-91F3-8AC920B8DD46}</a:tableStyleId>
              </a:tblPr>
              <a:tblGrid>
                <a:gridCol w="4717225"/>
                <a:gridCol w="2753950"/>
              </a:tblGrid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Energy East: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191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526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Energy West: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903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591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National Grid: 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$1,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042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970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Unitil: 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767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242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October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905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329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5" name="Google Shape;35;p1"/>
          <p:cNvSpPr txBox="1"/>
          <p:nvPr/>
        </p:nvSpPr>
        <p:spPr>
          <a:xfrm>
            <a:off x="382478" y="7495088"/>
            <a:ext cx="7122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October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1"/>
          <p:cNvSpPr txBox="1"/>
          <p:nvPr/>
        </p:nvSpPr>
        <p:spPr>
          <a:xfrm>
            <a:off x="1132024" y="7976300"/>
            <a:ext cx="6548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$50 </a:t>
            </a:r>
            <a:r>
              <a:rPr lang="en-US" sz="1800">
                <a:solidFill>
                  <a:schemeClr val="dk1"/>
                </a:solidFill>
              </a:rPr>
              <a:t>G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ift </a:t>
            </a:r>
            <a:r>
              <a:rPr lang="en-US" sz="1800">
                <a:solidFill>
                  <a:schemeClr val="dk1"/>
                </a:solidFill>
              </a:rPr>
              <a:t>c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ard, </a:t>
            </a:r>
            <a:r>
              <a:rPr lang="en-US" sz="1800">
                <a:solidFill>
                  <a:schemeClr val="dk1"/>
                </a:solidFill>
              </a:rPr>
              <a:t>R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ewards </a:t>
            </a:r>
            <a:r>
              <a:rPr lang="en-US" sz="1800">
                <a:solidFill>
                  <a:schemeClr val="dk1"/>
                </a:solidFill>
              </a:rPr>
              <a:t>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rograms, Sponsored </a:t>
            </a:r>
            <a:r>
              <a:rPr lang="en-US" sz="1800">
                <a:solidFill>
                  <a:schemeClr val="dk1"/>
                </a:solidFill>
              </a:rPr>
              <a:t>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romotions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"/>
          <p:cNvSpPr txBox="1"/>
          <p:nvPr/>
        </p:nvSpPr>
        <p:spPr>
          <a:xfrm>
            <a:off x="1179800" y="8885725"/>
            <a:ext cx="5642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$</a:t>
            </a:r>
            <a:r>
              <a:rPr lang="en-US" sz="1800">
                <a:solidFill>
                  <a:schemeClr val="dk1"/>
                </a:solidFill>
                <a:highlight>
                  <a:srgbClr val="FFFFFF"/>
                </a:highlight>
              </a:rPr>
              <a:t>100</a:t>
            </a: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Visa </a:t>
            </a:r>
            <a:r>
              <a:rPr lang="en-US" sz="1800">
                <a:solidFill>
                  <a:schemeClr val="dk1"/>
                </a:solidFill>
                <a:highlight>
                  <a:srgbClr val="FFFFFF"/>
                </a:highlight>
              </a:rPr>
              <a:t>gift card after 6-months</a:t>
            </a: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of service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"/>
          <p:cNvSpPr txBox="1"/>
          <p:nvPr/>
        </p:nvSpPr>
        <p:spPr>
          <a:xfrm>
            <a:off x="1203425" y="9702375"/>
            <a:ext cx="6477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$50 </a:t>
            </a:r>
            <a:r>
              <a:rPr b="0" i="0" lang="en-US" sz="18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Home Depot gift card </a:t>
            </a: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after 90</a:t>
            </a:r>
            <a:r>
              <a:rPr lang="en-US" sz="1800">
                <a:solidFill>
                  <a:schemeClr val="dk1"/>
                </a:solidFill>
                <a:highlight>
                  <a:srgbClr val="FFFFFF"/>
                </a:highlight>
              </a:rPr>
              <a:t>-</a:t>
            </a: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days of service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" name="Google Shape;3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6484" y="7867929"/>
            <a:ext cx="673327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1"/>
          <p:cNvSpPr/>
          <p:nvPr/>
        </p:nvSpPr>
        <p:spPr>
          <a:xfrm>
            <a:off x="5089595" y="10142345"/>
            <a:ext cx="4114800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www.energyswitchma.gov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" name="Google Shape;4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6472" y="8709792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6472" y="9551667"/>
            <a:ext cx="673327" cy="818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