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515600" cx="8229600"/>
  <p:notesSz cx="6858000" cy="9144000"/>
  <p:embeddedFontLst>
    <p:embeddedFont>
      <p:font typeface="Gill San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9" roundtripDataSignature="AMtx7mht5YuMwdspvu27cDMRi5z9iEGfl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464564A-3A48-4881-9ADD-F4336CA53607}">
  <a:tblStyle styleId="{F464564A-3A48-4881-9ADD-F4336CA53607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 b="off" i="off"/>
      <a:tcStyle>
        <a:fill>
          <a:solidFill>
            <a:srgbClr val="CFD7E7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FD7E7"/>
          </a:solidFill>
        </a:fill>
      </a:tcStyle>
    </a:band1V>
    <a:band2V>
      <a:tcTxStyle b="off" i="off"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GillSans-regular.fntdata"/><Relationship Id="rId8" Type="http://schemas.openxmlformats.org/officeDocument/2006/relationships/font" Target="fonts/Gill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3"/>
          <p:cNvSpPr txBox="1"/>
          <p:nvPr>
            <p:ph type="ctrTitle"/>
          </p:nvPr>
        </p:nvSpPr>
        <p:spPr>
          <a:xfrm>
            <a:off x="617220" y="3266653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" name="Google Shape;10;p3"/>
          <p:cNvSpPr txBox="1"/>
          <p:nvPr>
            <p:ph idx="1" type="subTitle"/>
          </p:nvPr>
        </p:nvSpPr>
        <p:spPr>
          <a:xfrm>
            <a:off x="1234440" y="4240085"/>
            <a:ext cx="5760720" cy="7440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ACD46F"/>
              </a:buClr>
              <a:buSzPts val="3067"/>
              <a:buNone/>
              <a:defRPr sz="3067">
                <a:solidFill>
                  <a:srgbClr val="ACD46F"/>
                </a:solidFill>
              </a:defRPr>
            </a:lvl1pPr>
            <a:lvl2pPr lvl="1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888888"/>
              </a:buClr>
              <a:buSzPts val="2147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rgbClr val="888888"/>
              </a:buClr>
              <a:buSzPts val="3067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411480" y="2453641"/>
            <a:ext cx="7216541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6"/>
          <p:cNvSpPr txBox="1"/>
          <p:nvPr>
            <p:ph idx="1" type="body"/>
          </p:nvPr>
        </p:nvSpPr>
        <p:spPr>
          <a:xfrm>
            <a:off x="4114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18" name="Google Shape;18;p6"/>
          <p:cNvSpPr txBox="1"/>
          <p:nvPr>
            <p:ph idx="2" type="body"/>
          </p:nvPr>
        </p:nvSpPr>
        <p:spPr>
          <a:xfrm>
            <a:off x="4183380" y="2453641"/>
            <a:ext cx="36347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7"/>
          <p:cNvSpPr txBox="1"/>
          <p:nvPr>
            <p:ph idx="1" type="body"/>
          </p:nvPr>
        </p:nvSpPr>
        <p:spPr>
          <a:xfrm>
            <a:off x="411480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2" name="Google Shape;22;p7"/>
          <p:cNvSpPr txBox="1"/>
          <p:nvPr>
            <p:ph idx="2" type="body"/>
          </p:nvPr>
        </p:nvSpPr>
        <p:spPr>
          <a:xfrm>
            <a:off x="2993844" y="2453641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  <p:sp>
        <p:nvSpPr>
          <p:cNvPr id="23" name="Google Shape;23;p7"/>
          <p:cNvSpPr txBox="1"/>
          <p:nvPr>
            <p:ph idx="3" type="body"/>
          </p:nvPr>
        </p:nvSpPr>
        <p:spPr>
          <a:xfrm>
            <a:off x="5586772" y="2453645"/>
            <a:ext cx="2241913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None/>
              <a:defRPr b="0" i="0" sz="2147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03860" lvl="5" marL="27432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6pPr>
            <a:lvl7pPr indent="-403860" lvl="6" marL="32004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7pPr>
            <a:lvl8pPr indent="-403859" lvl="7" marL="36576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8pPr>
            <a:lvl9pPr indent="-403859" lvl="8" marL="4114800" algn="l">
              <a:lnSpc>
                <a:spcPct val="100000"/>
              </a:lnSpc>
              <a:spcBef>
                <a:spcPts val="552"/>
              </a:spcBef>
              <a:spcAft>
                <a:spcPts val="0"/>
              </a:spcAft>
              <a:buClr>
                <a:schemeClr val="dk1"/>
              </a:buClr>
              <a:buSzPts val="2760"/>
              <a:buChar char="•"/>
              <a:defRPr sz="276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8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9"/>
          <p:cNvSpPr txBox="1"/>
          <p:nvPr>
            <p:ph type="ctrTitle"/>
          </p:nvPr>
        </p:nvSpPr>
        <p:spPr>
          <a:xfrm>
            <a:off x="617220" y="4774682"/>
            <a:ext cx="6995160" cy="9662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399CE"/>
              </a:buClr>
              <a:buSzPts val="4907"/>
              <a:buFont typeface="Gill Sans"/>
              <a:buNone/>
              <a:defRPr sz="4907">
                <a:solidFill>
                  <a:srgbClr val="1399CE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411481" y="-43300"/>
            <a:ext cx="7216541" cy="108871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907"/>
              <a:buFont typeface="Gill Sans"/>
              <a:buNone/>
              <a:defRPr b="0" i="0" sz="4907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411480" y="2453641"/>
            <a:ext cx="7406640" cy="69398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429"/>
              </a:spcBef>
              <a:spcAft>
                <a:spcPts val="0"/>
              </a:spcAft>
              <a:buClr>
                <a:srgbClr val="7F7F7F"/>
              </a:buClr>
              <a:buSzPts val="2147"/>
              <a:buFont typeface="Arial"/>
              <a:buNone/>
              <a:defRPr b="0" i="0" sz="2147" u="none" cap="none" strike="noStrike">
                <a:solidFill>
                  <a:srgbClr val="7F7F7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-423354" lvl="5" marL="27432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23354" lvl="6" marL="32004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23354" lvl="7" marL="36576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23354" lvl="8" marL="4114800" marR="0" rtl="0" algn="l">
              <a:lnSpc>
                <a:spcPct val="100000"/>
              </a:lnSpc>
              <a:spcBef>
                <a:spcPts val="613"/>
              </a:spcBef>
              <a:spcAft>
                <a:spcPts val="0"/>
              </a:spcAft>
              <a:buClr>
                <a:schemeClr val="dk1"/>
              </a:buClr>
              <a:buSzPts val="3067"/>
              <a:buFont typeface="Arial"/>
              <a:buChar char="•"/>
              <a:defRPr b="0" i="0" sz="306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"/>
          <p:cNvSpPr txBox="1"/>
          <p:nvPr/>
        </p:nvSpPr>
        <p:spPr>
          <a:xfrm>
            <a:off x="355002" y="3187928"/>
            <a:ext cx="7551869" cy="15388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 shopping for the best deal for electricity, Ohio consumers could have saved more than 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$</a:t>
            </a:r>
            <a:r>
              <a:rPr b="1" lang="en-US" sz="1800">
                <a:solidFill>
                  <a:srgbClr val="FF0000"/>
                </a:solidFill>
              </a:rPr>
              <a:t>185.7</a:t>
            </a:r>
            <a:r>
              <a:rPr b="1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million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1800">
                <a:solidFill>
                  <a:schemeClr val="dk1"/>
                </a:solidFill>
              </a:rPr>
              <a:t>October 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benefited from a wide range of value-added products and services by switching to competitive suppliers. 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3" name="Google Shape;33;p1"/>
          <p:cNvGraphicFramePr/>
          <p:nvPr/>
        </p:nvGraphicFramePr>
        <p:xfrm>
          <a:off x="356433" y="442605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{F464564A-3A48-4881-9ADD-F4336CA53607}</a:tableStyleId>
              </a:tblPr>
              <a:tblGrid>
                <a:gridCol w="4717225"/>
                <a:gridCol w="2753950"/>
              </a:tblGrid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chemeClr val="dk2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Savings Over</a:t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AEP (Columbus Southern &amp; Ohio Power):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74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448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788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Cleveland Electric Illuminating: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23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374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583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AES Ohio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17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375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519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Duke: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21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874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803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Ohio Edison: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36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474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96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0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Toledo Edison: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190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188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959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>
                          <a:latin typeface="Arial"/>
                          <a:ea typeface="Arial"/>
                          <a:cs typeface="Arial"/>
                          <a:sym typeface="Arial"/>
                        </a:rPr>
                        <a:t>October</a:t>
                      </a:r>
                      <a:r>
                        <a:rPr lang="en-US" sz="18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Potential Market Savings:</a:t>
                      </a:r>
                      <a:endParaRPr sz="18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</a:t>
                      </a:r>
                      <a:r>
                        <a:rPr b="1" lang="en-US" sz="1800" u="none" cap="none" strike="noStrike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,738,</a:t>
                      </a:r>
                      <a:r>
                        <a:rPr b="1" lang="en-US" sz="1800">
                          <a:solidFill>
                            <a:srgbClr val="FF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850</a:t>
                      </a:r>
                      <a:endParaRPr b="1" sz="1800" u="none" cap="none" strike="noStrike">
                        <a:solidFill>
                          <a:srgbClr val="FF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34" name="Google Shape;34;p1"/>
          <p:cNvSpPr/>
          <p:nvPr/>
        </p:nvSpPr>
        <p:spPr>
          <a:xfrm>
            <a:off x="335951" y="7421714"/>
            <a:ext cx="4114800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lang="en-US" sz="1800">
                <a:solidFill>
                  <a:schemeClr val="dk2"/>
                </a:solidFill>
              </a:rPr>
              <a:t>October</a:t>
            </a:r>
            <a:r>
              <a:rPr b="1" i="0" lang="en-US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Notable Offers: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5002" y="7783599"/>
            <a:ext cx="673327" cy="81835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sign&#10;&#10;Description automatically generated" id="36" name="Google Shape;3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5002" y="8630014"/>
            <a:ext cx="711427" cy="826511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close up of a logo&#10;&#10;Description automatically generated" id="37" name="Google Shape;3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4818" y="9446171"/>
            <a:ext cx="891793" cy="81835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"/>
          <p:cNvSpPr txBox="1"/>
          <p:nvPr/>
        </p:nvSpPr>
        <p:spPr>
          <a:xfrm>
            <a:off x="1156611" y="7980401"/>
            <a:ext cx="635839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$25 Rewards Dollars for discounts on top brands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"/>
          <p:cNvSpPr txBox="1"/>
          <p:nvPr/>
        </p:nvSpPr>
        <p:spPr>
          <a:xfrm>
            <a:off x="1156611" y="8773568"/>
            <a:ext cx="652053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Free </a:t>
            </a:r>
            <a:r>
              <a:rPr lang="en-US" sz="1800">
                <a:solidFill>
                  <a:schemeClr val="dk1"/>
                </a:solidFill>
              </a:rPr>
              <a:t>s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mart </a:t>
            </a:r>
            <a:r>
              <a:rPr lang="en-US" sz="1800">
                <a:solidFill>
                  <a:schemeClr val="dk1"/>
                </a:solidFill>
              </a:rPr>
              <a:t>h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ome </a:t>
            </a:r>
            <a:r>
              <a:rPr lang="en-US" sz="1800">
                <a:solidFill>
                  <a:schemeClr val="dk1"/>
                </a:solidFill>
              </a:rPr>
              <a:t>p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roducts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 txBox="1"/>
          <p:nvPr/>
        </p:nvSpPr>
        <p:spPr>
          <a:xfrm>
            <a:off x="1156600" y="9566741"/>
            <a:ext cx="60045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25% rebate available to all customers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"/>
          <p:cNvSpPr txBox="1"/>
          <p:nvPr/>
        </p:nvSpPr>
        <p:spPr>
          <a:xfrm>
            <a:off x="4226493" y="10115659"/>
            <a:ext cx="6004500" cy="29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Source: Ohio PUC – www.energychoice.ohio.gov</a:t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A close up of a logo&#10;&#10;Description automatically generated" id="42" name="Google Shape;4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0"/>
            <a:ext cx="8251767" cy="30562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