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9" roundtripDataSignature="AMtx7mhqXalho5akRKq52p10GFT6Z8Jn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326AC4E-3F2C-4E3D-A73C-A966B3527953}">
  <a:tblStyle styleId="{D326AC4E-3F2C-4E3D-A73C-A966B352795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3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6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7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7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8229600" cy="308134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1"/>
          <p:cNvSpPr txBox="1"/>
          <p:nvPr/>
        </p:nvSpPr>
        <p:spPr>
          <a:xfrm>
            <a:off x="194553" y="3324113"/>
            <a:ext cx="7879500" cy="16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shopping for the best deal for electricity, Massachusetts consumers could have saved more than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b="1" lang="en-US" sz="1800">
                <a:solidFill>
                  <a:srgbClr val="FF0000"/>
                </a:solidFill>
              </a:rPr>
              <a:t>49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b="1" lang="en-US" sz="1800">
                <a:solidFill>
                  <a:srgbClr val="FF0000"/>
                </a:solidFill>
              </a:rPr>
              <a:t>3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million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1800">
                <a:solidFill>
                  <a:schemeClr val="dk1"/>
                </a:solidFill>
              </a:rPr>
              <a:t>December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benefited from a wide range of value-added products and services by switching to competitive suppliers. 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4" name="Google Shape;34;p1"/>
          <p:cNvGraphicFramePr/>
          <p:nvPr/>
        </p:nvGraphicFramePr>
        <p:xfrm>
          <a:off x="208186" y="470467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{D326AC4E-3F2C-4E3D-A73C-A966B3527953}</a:tableStyleId>
              </a:tblPr>
              <a:tblGrid>
                <a:gridCol w="4717225"/>
                <a:gridCol w="2753950"/>
              </a:tblGrid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Eversource Energy East: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$1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815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833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Eversource Energy West: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1,347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926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National Grid: 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30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223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539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Unitil: 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995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083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December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49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382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381</a:t>
                      </a:r>
                      <a:endParaRPr b="1" sz="18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5" name="Google Shape;35;p1"/>
          <p:cNvSpPr txBox="1"/>
          <p:nvPr/>
        </p:nvSpPr>
        <p:spPr>
          <a:xfrm>
            <a:off x="382478" y="7495088"/>
            <a:ext cx="71226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December 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Notable Offers: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1"/>
          <p:cNvSpPr txBox="1"/>
          <p:nvPr/>
        </p:nvSpPr>
        <p:spPr>
          <a:xfrm>
            <a:off x="1132024" y="7976300"/>
            <a:ext cx="6548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$50 Gift card, Rewards programs, Sponsored promotions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"/>
          <p:cNvSpPr txBox="1"/>
          <p:nvPr/>
        </p:nvSpPr>
        <p:spPr>
          <a:xfrm>
            <a:off x="1179800" y="8885725"/>
            <a:ext cx="5642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$100 Visa gift card after 6-months of service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1"/>
          <p:cNvSpPr txBox="1"/>
          <p:nvPr/>
        </p:nvSpPr>
        <p:spPr>
          <a:xfrm>
            <a:off x="1203425" y="9702375"/>
            <a:ext cx="6477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$50 </a:t>
            </a:r>
            <a:r>
              <a:rPr b="0" i="0" lang="en-US" sz="1800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Home Depot gift card </a:t>
            </a:r>
            <a:r>
              <a:rPr b="0" i="0" lang="en-US" sz="18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after 90-days of service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" name="Google Shape;3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6484" y="7867929"/>
            <a:ext cx="673327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1"/>
          <p:cNvSpPr/>
          <p:nvPr/>
        </p:nvSpPr>
        <p:spPr>
          <a:xfrm>
            <a:off x="5089595" y="10142345"/>
            <a:ext cx="4114800" cy="2923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www.energyswitchma.gov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" name="Google Shape;4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6472" y="8709792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6472" y="9551667"/>
            <a:ext cx="673327" cy="818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