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</p:sldMasterIdLst>
  <p:notesMasterIdLst>
    <p:notesMasterId r:id="rId5"/>
  </p:notesMasterIdLst>
  <p:sldIdLst>
    <p:sldId id="256" r:id="rId6"/>
  </p:sldIdLst>
  <p:sldSz cy="10515600" cx="8229600"/>
  <p:notesSz cx="6858000" cy="9144000"/>
  <p:embeddedFontLst>
    <p:embeddedFont>
      <p:font typeface="Gill Sans"/>
      <p:regular r:id="rId7"/>
      <p:bold r:id="rId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r:id="rId9" roundtripDataSignature="AMtx7mgtxBaKM+yinIL4XU8StTjvCu8wA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B15B1D06-AC2C-40D4-A4CC-32D3E273D9CD}">
  <a:tblStyle styleId="{B15B1D06-AC2C-40D4-A4CC-32D3E273D9CD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E8ECF4"/>
          </a:solidFill>
        </a:fill>
      </a:tcStyle>
    </a:wholeTbl>
    <a:band1H>
      <a:tcTxStyle b="off" i="off"/>
      <a:tcStyle>
        <a:fill>
          <a:solidFill>
            <a:srgbClr val="CFD7E7"/>
          </a:solidFill>
        </a:fill>
      </a:tcStyle>
    </a:band1H>
    <a:band2H>
      <a:tcTxStyle b="off" i="off"/>
    </a:band2H>
    <a:band1V>
      <a:tcTxStyle b="off" i="off"/>
      <a:tcStyle>
        <a:fill>
          <a:solidFill>
            <a:srgbClr val="CFD7E7"/>
          </a:solidFill>
        </a:fill>
      </a:tcStyle>
    </a:band1V>
    <a:band2V>
      <a:tcTxStyle b="off" i="off"/>
    </a:band2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fill>
          <a:solidFill>
            <a:schemeClr val="accent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</a:tcBdr>
        <a:fill>
          <a:solidFill>
            <a:schemeClr val="accent1"/>
          </a:solidFill>
        </a:fill>
      </a:tcStyle>
    </a:lastRow>
    <a:seCell>
      <a:tcTxStyle b="off" i="off"/>
    </a:seCell>
    <a:swCell>
      <a:tcTxStyle b="off" i="off"/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</a:tcBdr>
        <a:fill>
          <a:solidFill>
            <a:schemeClr val="accent1"/>
          </a:solidFill>
        </a:fill>
      </a:tcStyle>
    </a:firstRow>
    <a:neCell>
      <a:tcTxStyle b="off" i="off"/>
    </a:neCell>
    <a:nwCell>
      <a:tcTxStyle b="off" i="off"/>
    </a:nwCell>
  </a:tblStyle>
</a:tblStyleLst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customschemas.google.com/relationships/presentationmetadata" Target="meta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GillSans-regular.fntdata"/><Relationship Id="rId8" Type="http://schemas.openxmlformats.org/officeDocument/2006/relationships/font" Target="fonts/GillSans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30" name="Google Shape;30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8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3"/>
          <p:cNvSpPr txBox="1"/>
          <p:nvPr>
            <p:ph type="ctrTitle"/>
          </p:nvPr>
        </p:nvSpPr>
        <p:spPr>
          <a:xfrm>
            <a:off x="617220" y="3266653"/>
            <a:ext cx="6995160" cy="96623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399CE"/>
              </a:buClr>
              <a:buSzPts val="4907"/>
              <a:buFont typeface="Gill Sans"/>
              <a:buNone/>
              <a:defRPr sz="4907">
                <a:solidFill>
                  <a:srgbClr val="1399CE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" name="Google Shape;10;p3"/>
          <p:cNvSpPr txBox="1"/>
          <p:nvPr>
            <p:ph idx="1" type="subTitle"/>
          </p:nvPr>
        </p:nvSpPr>
        <p:spPr>
          <a:xfrm>
            <a:off x="1234440" y="4240085"/>
            <a:ext cx="5760720" cy="74408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613"/>
              </a:spcBef>
              <a:spcAft>
                <a:spcPts val="0"/>
              </a:spcAft>
              <a:buClr>
                <a:srgbClr val="ACD46F"/>
              </a:buClr>
              <a:buSzPts val="3067"/>
              <a:buNone/>
              <a:defRPr sz="3067">
                <a:solidFill>
                  <a:srgbClr val="ACD46F"/>
                </a:solidFill>
              </a:defRPr>
            </a:lvl1pPr>
            <a:lvl2pPr lvl="1" algn="ctr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888888"/>
              </a:buClr>
              <a:buSzPts val="2147"/>
              <a:buNone/>
              <a:defRPr>
                <a:solidFill>
                  <a:srgbClr val="888888"/>
                </a:solidFill>
              </a:defRPr>
            </a:lvl2pPr>
            <a:lvl3pPr lvl="2" algn="ctr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888888"/>
              </a:buClr>
              <a:buSzPts val="2147"/>
              <a:buNone/>
              <a:defRPr>
                <a:solidFill>
                  <a:srgbClr val="888888"/>
                </a:solidFill>
              </a:defRPr>
            </a:lvl3pPr>
            <a:lvl4pPr lvl="3" algn="ctr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888888"/>
              </a:buClr>
              <a:buSzPts val="2147"/>
              <a:buNone/>
              <a:defRPr>
                <a:solidFill>
                  <a:srgbClr val="888888"/>
                </a:solidFill>
              </a:defRPr>
            </a:lvl4pPr>
            <a:lvl5pPr lvl="4" algn="ctr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888888"/>
              </a:buClr>
              <a:buSzPts val="2147"/>
              <a:buNone/>
              <a:defRPr>
                <a:solidFill>
                  <a:srgbClr val="888888"/>
                </a:solidFill>
              </a:defRPr>
            </a:lvl5pPr>
            <a:lvl6pPr lvl="5" algn="ctr">
              <a:lnSpc>
                <a:spcPct val="100000"/>
              </a:lnSpc>
              <a:spcBef>
                <a:spcPts val="613"/>
              </a:spcBef>
              <a:spcAft>
                <a:spcPts val="0"/>
              </a:spcAft>
              <a:buClr>
                <a:srgbClr val="888888"/>
              </a:buClr>
              <a:buSzPts val="3067"/>
              <a:buNone/>
              <a:defRPr>
                <a:solidFill>
                  <a:srgbClr val="888888"/>
                </a:solidFill>
              </a:defRPr>
            </a:lvl6pPr>
            <a:lvl7pPr lvl="6" algn="ctr">
              <a:lnSpc>
                <a:spcPct val="100000"/>
              </a:lnSpc>
              <a:spcBef>
                <a:spcPts val="613"/>
              </a:spcBef>
              <a:spcAft>
                <a:spcPts val="0"/>
              </a:spcAft>
              <a:buClr>
                <a:srgbClr val="888888"/>
              </a:buClr>
              <a:buSzPts val="3067"/>
              <a:buNone/>
              <a:defRPr>
                <a:solidFill>
                  <a:srgbClr val="888888"/>
                </a:solidFill>
              </a:defRPr>
            </a:lvl7pPr>
            <a:lvl8pPr lvl="7" algn="ctr">
              <a:lnSpc>
                <a:spcPct val="100000"/>
              </a:lnSpc>
              <a:spcBef>
                <a:spcPts val="613"/>
              </a:spcBef>
              <a:spcAft>
                <a:spcPts val="0"/>
              </a:spcAft>
              <a:buClr>
                <a:srgbClr val="888888"/>
              </a:buClr>
              <a:buSzPts val="3067"/>
              <a:buNone/>
              <a:defRPr>
                <a:solidFill>
                  <a:srgbClr val="888888"/>
                </a:solidFill>
              </a:defRPr>
            </a:lvl8pPr>
            <a:lvl9pPr lvl="8" algn="ctr">
              <a:lnSpc>
                <a:spcPct val="100000"/>
              </a:lnSpc>
              <a:spcBef>
                <a:spcPts val="613"/>
              </a:spcBef>
              <a:spcAft>
                <a:spcPts val="0"/>
              </a:spcAft>
              <a:buClr>
                <a:srgbClr val="888888"/>
              </a:buClr>
              <a:buSzPts val="3067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>
  <p:cSld name="Title and Content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4"/>
          <p:cNvSpPr txBox="1"/>
          <p:nvPr>
            <p:ph type="ctrTitle"/>
          </p:nvPr>
        </p:nvSpPr>
        <p:spPr>
          <a:xfrm>
            <a:off x="617220" y="4774682"/>
            <a:ext cx="6995160" cy="96623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399CE"/>
              </a:buClr>
              <a:buSzPts val="4907"/>
              <a:buFont typeface="Gill Sans"/>
              <a:buNone/>
              <a:defRPr sz="4907">
                <a:solidFill>
                  <a:srgbClr val="1399CE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ustom Layout">
  <p:cSld name="Custom Layout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5"/>
          <p:cNvSpPr txBox="1"/>
          <p:nvPr>
            <p:ph type="title"/>
          </p:nvPr>
        </p:nvSpPr>
        <p:spPr>
          <a:xfrm>
            <a:off x="411481" y="-43300"/>
            <a:ext cx="7216541" cy="108871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5"/>
          <p:cNvSpPr txBox="1"/>
          <p:nvPr>
            <p:ph idx="1" type="body"/>
          </p:nvPr>
        </p:nvSpPr>
        <p:spPr>
          <a:xfrm>
            <a:off x="411480" y="2453641"/>
            <a:ext cx="7216541" cy="69398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-228600" lvl="1" marL="9144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-228600" lvl="2" marL="13716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-228600" lvl="3" marL="18288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-228600" lvl="4" marL="22860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-403860" lvl="5" marL="27432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6pPr>
            <a:lvl7pPr indent="-403860" lvl="6" marL="32004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7pPr>
            <a:lvl8pPr indent="-403859" lvl="7" marL="36576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8pPr>
            <a:lvl9pPr indent="-403859" lvl="8" marL="41148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>
  <p:cSld name="Section Header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6"/>
          <p:cNvSpPr txBox="1"/>
          <p:nvPr>
            <p:ph idx="1" type="body"/>
          </p:nvPr>
        </p:nvSpPr>
        <p:spPr>
          <a:xfrm>
            <a:off x="411480" y="2453641"/>
            <a:ext cx="3634740" cy="69398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-228600" lvl="1" marL="9144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-228600" lvl="2" marL="13716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-228600" lvl="3" marL="18288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-228600" lvl="4" marL="22860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-403860" lvl="5" marL="27432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6pPr>
            <a:lvl7pPr indent="-403860" lvl="6" marL="32004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7pPr>
            <a:lvl8pPr indent="-403859" lvl="7" marL="36576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8pPr>
            <a:lvl9pPr indent="-403859" lvl="8" marL="41148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9pPr>
          </a:lstStyle>
          <a:p/>
        </p:txBody>
      </p:sp>
      <p:sp>
        <p:nvSpPr>
          <p:cNvPr id="18" name="Google Shape;18;p6"/>
          <p:cNvSpPr txBox="1"/>
          <p:nvPr>
            <p:ph idx="2" type="body"/>
          </p:nvPr>
        </p:nvSpPr>
        <p:spPr>
          <a:xfrm>
            <a:off x="4183380" y="2453641"/>
            <a:ext cx="3634740" cy="69398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b="0" i="0"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-228600" lvl="1" marL="9144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b="0" i="0"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-228600" lvl="2" marL="13716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b="0" i="0"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-228600" lvl="3" marL="18288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b="0" i="0"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-228600" lvl="4" marL="22860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b="0" i="0"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-403860" lvl="5" marL="27432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6pPr>
            <a:lvl7pPr indent="-403860" lvl="6" marL="32004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7pPr>
            <a:lvl8pPr indent="-403859" lvl="7" marL="36576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8pPr>
            <a:lvl9pPr indent="-403859" lvl="8" marL="41148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>
  <p:cSld name="Two Content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7"/>
          <p:cNvSpPr txBox="1"/>
          <p:nvPr>
            <p:ph type="title"/>
          </p:nvPr>
        </p:nvSpPr>
        <p:spPr>
          <a:xfrm>
            <a:off x="411481" y="-43300"/>
            <a:ext cx="7216541" cy="108871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7"/>
          <p:cNvSpPr txBox="1"/>
          <p:nvPr>
            <p:ph idx="1" type="body"/>
          </p:nvPr>
        </p:nvSpPr>
        <p:spPr>
          <a:xfrm>
            <a:off x="411480" y="2453641"/>
            <a:ext cx="2241913" cy="69398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-228600" lvl="1" marL="9144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-228600" lvl="2" marL="13716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-228600" lvl="3" marL="18288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-228600" lvl="4" marL="22860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-403860" lvl="5" marL="27432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6pPr>
            <a:lvl7pPr indent="-403860" lvl="6" marL="32004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7pPr>
            <a:lvl8pPr indent="-403859" lvl="7" marL="36576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8pPr>
            <a:lvl9pPr indent="-403859" lvl="8" marL="41148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9pPr>
          </a:lstStyle>
          <a:p/>
        </p:txBody>
      </p:sp>
      <p:sp>
        <p:nvSpPr>
          <p:cNvPr id="22" name="Google Shape;22;p7"/>
          <p:cNvSpPr txBox="1"/>
          <p:nvPr>
            <p:ph idx="2" type="body"/>
          </p:nvPr>
        </p:nvSpPr>
        <p:spPr>
          <a:xfrm>
            <a:off x="2993844" y="2453641"/>
            <a:ext cx="2241913" cy="69398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b="0" i="0"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-228600" lvl="1" marL="9144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b="0" i="0"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-228600" lvl="2" marL="13716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b="0" i="0"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-228600" lvl="3" marL="18288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b="0" i="0"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-228600" lvl="4" marL="22860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b="0" i="0"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-403860" lvl="5" marL="27432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6pPr>
            <a:lvl7pPr indent="-403860" lvl="6" marL="32004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7pPr>
            <a:lvl8pPr indent="-403859" lvl="7" marL="36576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8pPr>
            <a:lvl9pPr indent="-403859" lvl="8" marL="41148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9pPr>
          </a:lstStyle>
          <a:p/>
        </p:txBody>
      </p:sp>
      <p:sp>
        <p:nvSpPr>
          <p:cNvPr id="23" name="Google Shape;23;p7"/>
          <p:cNvSpPr txBox="1"/>
          <p:nvPr>
            <p:ph idx="3" type="body"/>
          </p:nvPr>
        </p:nvSpPr>
        <p:spPr>
          <a:xfrm>
            <a:off x="5586772" y="2453645"/>
            <a:ext cx="2241913" cy="69398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b="0" i="0"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-228600" lvl="1" marL="9144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b="0" i="0"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-228600" lvl="2" marL="13716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b="0" i="0"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-228600" lvl="3" marL="18288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b="0" i="0"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-228600" lvl="4" marL="22860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b="0" i="0"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-403860" lvl="5" marL="27432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6pPr>
            <a:lvl7pPr indent="-403860" lvl="6" marL="32004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7pPr>
            <a:lvl8pPr indent="-403859" lvl="7" marL="36576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8pPr>
            <a:lvl9pPr indent="-403859" lvl="8" marL="41148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>
  <p:cSld name="Comparison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8"/>
          <p:cNvSpPr txBox="1"/>
          <p:nvPr>
            <p:ph type="title"/>
          </p:nvPr>
        </p:nvSpPr>
        <p:spPr>
          <a:xfrm>
            <a:off x="411481" y="-43300"/>
            <a:ext cx="7216541" cy="108871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907"/>
              <a:buFont typeface="Gill Sans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>
  <p:cSld name="Title Only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9"/>
          <p:cNvSpPr txBox="1"/>
          <p:nvPr>
            <p:ph type="ctrTitle"/>
          </p:nvPr>
        </p:nvSpPr>
        <p:spPr>
          <a:xfrm>
            <a:off x="617220" y="4774682"/>
            <a:ext cx="6995160" cy="96623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399CE"/>
              </a:buClr>
              <a:buSzPts val="4907"/>
              <a:buFont typeface="Gill Sans"/>
              <a:buNone/>
              <a:defRPr sz="4907">
                <a:solidFill>
                  <a:srgbClr val="1399CE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/>
          <p:nvPr>
            <p:ph type="title"/>
          </p:nvPr>
        </p:nvSpPr>
        <p:spPr>
          <a:xfrm>
            <a:off x="411481" y="-43300"/>
            <a:ext cx="7216541" cy="108871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907"/>
              <a:buFont typeface="Gill Sans"/>
              <a:buNone/>
              <a:defRPr b="0" i="0" sz="4907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2"/>
          <p:cNvSpPr txBox="1"/>
          <p:nvPr>
            <p:ph idx="1" type="body"/>
          </p:nvPr>
        </p:nvSpPr>
        <p:spPr>
          <a:xfrm>
            <a:off x="411480" y="2453641"/>
            <a:ext cx="7406640" cy="69398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Font typeface="Arial"/>
              <a:buNone/>
              <a:defRPr b="0" i="0" sz="2147" u="none" cap="none" strike="noStrike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Font typeface="Arial"/>
              <a:buNone/>
              <a:defRPr b="0" i="0" sz="2147" u="none" cap="none" strike="noStrike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Font typeface="Arial"/>
              <a:buNone/>
              <a:defRPr b="0" i="0" sz="2147" u="none" cap="none" strike="noStrike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Font typeface="Arial"/>
              <a:buNone/>
              <a:defRPr b="0" i="0" sz="2147" u="none" cap="none" strike="noStrike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Font typeface="Arial"/>
              <a:buNone/>
              <a:defRPr b="0" i="0" sz="2147" u="none" cap="none" strike="noStrike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-423354" lvl="5" marL="2743200" marR="0" rtl="0" algn="l">
              <a:lnSpc>
                <a:spcPct val="100000"/>
              </a:lnSpc>
              <a:spcBef>
                <a:spcPts val="613"/>
              </a:spcBef>
              <a:spcAft>
                <a:spcPts val="0"/>
              </a:spcAft>
              <a:buClr>
                <a:schemeClr val="dk1"/>
              </a:buClr>
              <a:buSzPts val="3067"/>
              <a:buFont typeface="Arial"/>
              <a:buChar char="•"/>
              <a:defRPr b="0" i="0" sz="3067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423354" lvl="6" marL="3200400" marR="0" rtl="0" algn="l">
              <a:lnSpc>
                <a:spcPct val="100000"/>
              </a:lnSpc>
              <a:spcBef>
                <a:spcPts val="613"/>
              </a:spcBef>
              <a:spcAft>
                <a:spcPts val="0"/>
              </a:spcAft>
              <a:buClr>
                <a:schemeClr val="dk1"/>
              </a:buClr>
              <a:buSzPts val="3067"/>
              <a:buFont typeface="Arial"/>
              <a:buChar char="•"/>
              <a:defRPr b="0" i="0" sz="3067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423354" lvl="7" marL="3657600" marR="0" rtl="0" algn="l">
              <a:lnSpc>
                <a:spcPct val="100000"/>
              </a:lnSpc>
              <a:spcBef>
                <a:spcPts val="613"/>
              </a:spcBef>
              <a:spcAft>
                <a:spcPts val="0"/>
              </a:spcAft>
              <a:buClr>
                <a:schemeClr val="dk1"/>
              </a:buClr>
              <a:buSzPts val="3067"/>
              <a:buFont typeface="Arial"/>
              <a:buChar char="•"/>
              <a:defRPr b="0" i="0" sz="3067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423354" lvl="8" marL="4114800" marR="0" rtl="0" algn="l">
              <a:lnSpc>
                <a:spcPct val="100000"/>
              </a:lnSpc>
              <a:spcBef>
                <a:spcPts val="613"/>
              </a:spcBef>
              <a:spcAft>
                <a:spcPts val="0"/>
              </a:spcAft>
              <a:buClr>
                <a:schemeClr val="dk1"/>
              </a:buClr>
              <a:buSzPts val="3067"/>
              <a:buFont typeface="Arial"/>
              <a:buChar char="•"/>
              <a:defRPr b="0" i="0" sz="3067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Relationship Id="rId4" Type="http://schemas.openxmlformats.org/officeDocument/2006/relationships/image" Target="../media/image2.png"/><Relationship Id="rId5" Type="http://schemas.openxmlformats.org/officeDocument/2006/relationships/image" Target="../media/image4.png"/><Relationship Id="rId6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1"/>
          <p:cNvSpPr txBox="1"/>
          <p:nvPr/>
        </p:nvSpPr>
        <p:spPr>
          <a:xfrm>
            <a:off x="355002" y="3098564"/>
            <a:ext cx="7551869" cy="147732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By shopping for the best deal for electricity, Pennsylvania consumers could have saved more than </a:t>
            </a:r>
            <a:r>
              <a:rPr b="1" i="0" lang="en-US" sz="18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$1</a:t>
            </a:r>
            <a:r>
              <a:rPr b="1" lang="en-US" sz="1800">
                <a:solidFill>
                  <a:srgbClr val="FF0000"/>
                </a:solidFill>
              </a:rPr>
              <a:t>54</a:t>
            </a:r>
            <a:r>
              <a:rPr b="1" i="0" lang="en-US" sz="18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r>
              <a:rPr b="1" lang="en-US" sz="1800">
                <a:solidFill>
                  <a:srgbClr val="FF0000"/>
                </a:solidFill>
              </a:rPr>
              <a:t>5</a:t>
            </a:r>
            <a:r>
              <a:rPr b="1" i="0" lang="en-US" sz="18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million </a:t>
            </a: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 </a:t>
            </a:r>
            <a:r>
              <a:rPr lang="en-US" sz="1800">
                <a:solidFill>
                  <a:schemeClr val="dk1"/>
                </a:solidFill>
              </a:rPr>
              <a:t>Nov</a:t>
            </a: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ember and benefited from a wide range of value-added products and services by switching to competitive suppliers. 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33" name="Google Shape;33;p1"/>
          <p:cNvGraphicFramePr/>
          <p:nvPr/>
        </p:nvGraphicFramePr>
        <p:xfrm>
          <a:off x="379205" y="4312498"/>
          <a:ext cx="3000000" cy="3000000"/>
        </p:xfrm>
        <a:graphic>
          <a:graphicData uri="http://schemas.openxmlformats.org/drawingml/2006/table">
            <a:tbl>
              <a:tblPr>
                <a:noFill/>
                <a:tableStyleId>{B15B1D06-AC2C-40D4-A4CC-32D3E273D9CD}</a:tableStyleId>
              </a:tblPr>
              <a:tblGrid>
                <a:gridCol w="4717225"/>
                <a:gridCol w="2753950"/>
              </a:tblGrid>
              <a:tr h="3127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800"/>
                        <a:buFont typeface="Arial"/>
                        <a:buNone/>
                      </a:pPr>
                      <a:r>
                        <a:rPr b="1" lang="en-US" sz="1800" u="none" cap="none" strike="noStrike">
                          <a:solidFill>
                            <a:schemeClr val="dk2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Savings Over</a:t>
                      </a:r>
                      <a:endParaRPr sz="1800" u="none" cap="none" strike="noStrike"/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Calibri"/>
                        <a:buNone/>
                      </a:pPr>
                      <a:r>
                        <a:t/>
                      </a:r>
                      <a:endParaRPr sz="16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127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8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Duquesne:</a:t>
                      </a:r>
                      <a:endParaRPr sz="18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8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$</a:t>
                      </a:r>
                      <a:r>
                        <a:rPr lang="en-US" sz="1800">
                          <a:latin typeface="Arial"/>
                          <a:ea typeface="Arial"/>
                          <a:cs typeface="Arial"/>
                          <a:sym typeface="Arial"/>
                        </a:rPr>
                        <a:t>13</a:t>
                      </a:r>
                      <a:r>
                        <a:rPr lang="en-US" sz="18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,</a:t>
                      </a:r>
                      <a:r>
                        <a:rPr lang="en-US" sz="1800">
                          <a:latin typeface="Arial"/>
                          <a:ea typeface="Arial"/>
                          <a:cs typeface="Arial"/>
                          <a:sym typeface="Arial"/>
                        </a:rPr>
                        <a:t>227</a:t>
                      </a:r>
                      <a:r>
                        <a:rPr lang="en-US" sz="18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,</a:t>
                      </a:r>
                      <a:r>
                        <a:rPr lang="en-US" sz="1800">
                          <a:latin typeface="Arial"/>
                          <a:ea typeface="Arial"/>
                          <a:cs typeface="Arial"/>
                          <a:sym typeface="Arial"/>
                        </a:rPr>
                        <a:t>203</a:t>
                      </a:r>
                      <a:endParaRPr sz="18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127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8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MetEd:</a:t>
                      </a:r>
                      <a:endParaRPr sz="18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8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$</a:t>
                      </a:r>
                      <a:r>
                        <a:rPr lang="en-US" sz="1800">
                          <a:latin typeface="Arial"/>
                          <a:ea typeface="Arial"/>
                          <a:cs typeface="Arial"/>
                          <a:sym typeface="Arial"/>
                        </a:rPr>
                        <a:t>18</a:t>
                      </a:r>
                      <a:r>
                        <a:rPr lang="en-US" sz="18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,</a:t>
                      </a:r>
                      <a:r>
                        <a:rPr lang="en-US" sz="1800">
                          <a:latin typeface="Arial"/>
                          <a:ea typeface="Arial"/>
                          <a:cs typeface="Arial"/>
                          <a:sym typeface="Arial"/>
                        </a:rPr>
                        <a:t>1</a:t>
                      </a:r>
                      <a:r>
                        <a:rPr lang="en-US" sz="18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9</a:t>
                      </a:r>
                      <a:r>
                        <a:rPr lang="en-US" sz="1800">
                          <a:latin typeface="Arial"/>
                          <a:ea typeface="Arial"/>
                          <a:cs typeface="Arial"/>
                          <a:sym typeface="Arial"/>
                        </a:rPr>
                        <a:t>2</a:t>
                      </a:r>
                      <a:r>
                        <a:rPr lang="en-US" sz="18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,</a:t>
                      </a:r>
                      <a:r>
                        <a:rPr lang="en-US" sz="1800">
                          <a:latin typeface="Arial"/>
                          <a:ea typeface="Arial"/>
                          <a:cs typeface="Arial"/>
                          <a:sym typeface="Arial"/>
                        </a:rPr>
                        <a:t>793</a:t>
                      </a:r>
                      <a:endParaRPr sz="18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127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8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PECO:</a:t>
                      </a:r>
                      <a:endParaRPr sz="18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8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$3</a:t>
                      </a:r>
                      <a:r>
                        <a:rPr lang="en-US" sz="1800">
                          <a:latin typeface="Arial"/>
                          <a:ea typeface="Arial"/>
                          <a:cs typeface="Arial"/>
                          <a:sym typeface="Arial"/>
                        </a:rPr>
                        <a:t>3</a:t>
                      </a:r>
                      <a:r>
                        <a:rPr lang="en-US" sz="18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,</a:t>
                      </a:r>
                      <a:r>
                        <a:rPr lang="en-US" sz="1800">
                          <a:latin typeface="Arial"/>
                          <a:ea typeface="Arial"/>
                          <a:cs typeface="Arial"/>
                          <a:sym typeface="Arial"/>
                        </a:rPr>
                        <a:t>5</a:t>
                      </a:r>
                      <a:r>
                        <a:rPr lang="en-US" sz="18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4</a:t>
                      </a:r>
                      <a:r>
                        <a:rPr lang="en-US" sz="1800">
                          <a:latin typeface="Arial"/>
                          <a:ea typeface="Arial"/>
                          <a:cs typeface="Arial"/>
                          <a:sym typeface="Arial"/>
                        </a:rPr>
                        <a:t>2</a:t>
                      </a:r>
                      <a:r>
                        <a:rPr lang="en-US" sz="18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,</a:t>
                      </a:r>
                      <a:r>
                        <a:rPr lang="en-US" sz="1800">
                          <a:latin typeface="Arial"/>
                          <a:ea typeface="Arial"/>
                          <a:cs typeface="Arial"/>
                          <a:sym typeface="Arial"/>
                        </a:rPr>
                        <a:t>928</a:t>
                      </a:r>
                      <a:endParaRPr sz="18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127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8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Penelec PA:</a:t>
                      </a:r>
                      <a:endParaRPr sz="18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8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$</a:t>
                      </a:r>
                      <a:r>
                        <a:rPr lang="en-US" sz="1800">
                          <a:latin typeface="Arial"/>
                          <a:ea typeface="Arial"/>
                          <a:cs typeface="Arial"/>
                          <a:sym typeface="Arial"/>
                        </a:rPr>
                        <a:t>8</a:t>
                      </a:r>
                      <a:r>
                        <a:rPr lang="en-US" sz="18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,</a:t>
                      </a:r>
                      <a:r>
                        <a:rPr lang="en-US" sz="1800">
                          <a:latin typeface="Arial"/>
                          <a:ea typeface="Arial"/>
                          <a:cs typeface="Arial"/>
                          <a:sym typeface="Arial"/>
                        </a:rPr>
                        <a:t>750</a:t>
                      </a:r>
                      <a:r>
                        <a:rPr lang="en-US" sz="18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,</a:t>
                      </a:r>
                      <a:r>
                        <a:rPr lang="en-US" sz="1800">
                          <a:latin typeface="Arial"/>
                          <a:ea typeface="Arial"/>
                          <a:cs typeface="Arial"/>
                          <a:sym typeface="Arial"/>
                        </a:rPr>
                        <a:t>386</a:t>
                      </a:r>
                      <a:endParaRPr sz="18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127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8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Penn Power:</a:t>
                      </a:r>
                      <a:endParaRPr sz="18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8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$</a:t>
                      </a:r>
                      <a:r>
                        <a:rPr lang="en-US" sz="1800">
                          <a:latin typeface="Arial"/>
                          <a:ea typeface="Arial"/>
                          <a:cs typeface="Arial"/>
                          <a:sym typeface="Arial"/>
                        </a:rPr>
                        <a:t>3</a:t>
                      </a:r>
                      <a:r>
                        <a:rPr lang="en-US" sz="18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,</a:t>
                      </a:r>
                      <a:r>
                        <a:rPr lang="en-US" sz="1800">
                          <a:latin typeface="Arial"/>
                          <a:ea typeface="Arial"/>
                          <a:cs typeface="Arial"/>
                          <a:sym typeface="Arial"/>
                        </a:rPr>
                        <a:t>385</a:t>
                      </a:r>
                      <a:r>
                        <a:rPr lang="en-US" sz="18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,</a:t>
                      </a:r>
                      <a:r>
                        <a:rPr lang="en-US" sz="1800">
                          <a:latin typeface="Arial"/>
                          <a:ea typeface="Arial"/>
                          <a:cs typeface="Arial"/>
                          <a:sym typeface="Arial"/>
                        </a:rPr>
                        <a:t>616</a:t>
                      </a:r>
                      <a:endParaRPr sz="18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127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8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PPL:</a:t>
                      </a:r>
                      <a:endParaRPr sz="18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8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$6</a:t>
                      </a:r>
                      <a:r>
                        <a:rPr lang="en-US" sz="1800">
                          <a:latin typeface="Arial"/>
                          <a:ea typeface="Arial"/>
                          <a:cs typeface="Arial"/>
                          <a:sym typeface="Arial"/>
                        </a:rPr>
                        <a:t>2</a:t>
                      </a:r>
                      <a:r>
                        <a:rPr lang="en-US" sz="18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,</a:t>
                      </a:r>
                      <a:r>
                        <a:rPr lang="en-US" sz="1800">
                          <a:latin typeface="Arial"/>
                          <a:ea typeface="Arial"/>
                          <a:cs typeface="Arial"/>
                          <a:sym typeface="Arial"/>
                        </a:rPr>
                        <a:t>4</a:t>
                      </a:r>
                      <a:r>
                        <a:rPr lang="en-US" sz="18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2</a:t>
                      </a:r>
                      <a:r>
                        <a:rPr lang="en-US" sz="1800">
                          <a:latin typeface="Arial"/>
                          <a:ea typeface="Arial"/>
                          <a:cs typeface="Arial"/>
                          <a:sym typeface="Arial"/>
                        </a:rPr>
                        <a:t>0</a:t>
                      </a:r>
                      <a:r>
                        <a:rPr lang="en-US" sz="18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,</a:t>
                      </a:r>
                      <a:r>
                        <a:rPr lang="en-US" sz="1800">
                          <a:latin typeface="Arial"/>
                          <a:ea typeface="Arial"/>
                          <a:cs typeface="Arial"/>
                          <a:sym typeface="Arial"/>
                        </a:rPr>
                        <a:t>147</a:t>
                      </a:r>
                      <a:endParaRPr sz="18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127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8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West Penn Power:</a:t>
                      </a:r>
                      <a:endParaRPr sz="18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8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$1</a:t>
                      </a:r>
                      <a:r>
                        <a:rPr lang="en-US" sz="1800">
                          <a:latin typeface="Arial"/>
                          <a:ea typeface="Arial"/>
                          <a:cs typeface="Arial"/>
                          <a:sym typeface="Arial"/>
                        </a:rPr>
                        <a:t>5</a:t>
                      </a:r>
                      <a:r>
                        <a:rPr lang="en-US" sz="18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,</a:t>
                      </a:r>
                      <a:r>
                        <a:rPr lang="en-US" sz="1800">
                          <a:latin typeface="Arial"/>
                          <a:ea typeface="Arial"/>
                          <a:cs typeface="Arial"/>
                          <a:sym typeface="Arial"/>
                        </a:rPr>
                        <a:t>034</a:t>
                      </a:r>
                      <a:r>
                        <a:rPr lang="en-US" sz="18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,</a:t>
                      </a:r>
                      <a:r>
                        <a:rPr lang="en-US" sz="1800">
                          <a:latin typeface="Arial"/>
                          <a:ea typeface="Arial"/>
                          <a:cs typeface="Arial"/>
                          <a:sym typeface="Arial"/>
                        </a:rPr>
                        <a:t>580</a:t>
                      </a:r>
                      <a:endParaRPr sz="18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127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800">
                          <a:latin typeface="Arial"/>
                          <a:ea typeface="Arial"/>
                          <a:cs typeface="Arial"/>
                          <a:sym typeface="Arial"/>
                        </a:rPr>
                        <a:t>Nov</a:t>
                      </a:r>
                      <a:r>
                        <a:rPr lang="en-US" sz="18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ember </a:t>
                      </a:r>
                      <a:r>
                        <a:rPr lang="en-US" sz="18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Potential Market Savings:</a:t>
                      </a:r>
                      <a:endParaRPr sz="18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Pts val="1600"/>
                        <a:buFont typeface="Arial"/>
                        <a:buNone/>
                      </a:pPr>
                      <a:r>
                        <a:rPr b="1" lang="en-US" sz="1800" u="none" cap="none" strike="noStrike">
                          <a:solidFill>
                            <a:srgbClr val="FF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$1</a:t>
                      </a:r>
                      <a:r>
                        <a:rPr b="1" lang="en-US" sz="1800">
                          <a:solidFill>
                            <a:srgbClr val="FF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54</a:t>
                      </a:r>
                      <a:r>
                        <a:rPr b="1" lang="en-US" sz="1800" u="none" cap="none" strike="noStrike">
                          <a:solidFill>
                            <a:srgbClr val="FF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,</a:t>
                      </a:r>
                      <a:r>
                        <a:rPr b="1" lang="en-US" sz="1800">
                          <a:solidFill>
                            <a:srgbClr val="FF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553</a:t>
                      </a:r>
                      <a:r>
                        <a:rPr b="1" lang="en-US" sz="1800" u="none" cap="none" strike="noStrike">
                          <a:solidFill>
                            <a:srgbClr val="FF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,</a:t>
                      </a:r>
                      <a:r>
                        <a:rPr b="1" lang="en-US" sz="1800">
                          <a:solidFill>
                            <a:srgbClr val="FF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652</a:t>
                      </a:r>
                      <a:endParaRPr b="1" sz="1800" u="none" cap="none" strike="noStrike">
                        <a:solidFill>
                          <a:srgbClr val="FF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34" name="Google Shape;34;p1"/>
          <p:cNvSpPr/>
          <p:nvPr/>
        </p:nvSpPr>
        <p:spPr>
          <a:xfrm>
            <a:off x="376300" y="7664713"/>
            <a:ext cx="4114800" cy="677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lang="en-US" sz="1800">
                <a:solidFill>
                  <a:schemeClr val="dk2"/>
                </a:solidFill>
              </a:rPr>
              <a:t>Nov</a:t>
            </a:r>
            <a:r>
              <a:rPr b="1" i="0" lang="en-US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ember Notable Offers: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35" name="Google Shape;35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02375" y="7990790"/>
            <a:ext cx="673327" cy="818351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 close up of a sign&#10;&#10;Description automatically generated" id="36" name="Google Shape;36;p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355002" y="8867093"/>
            <a:ext cx="711427" cy="826511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 close up of a logo&#10;&#10;Description automatically generated" id="37" name="Google Shape;37;p1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264818" y="9686423"/>
            <a:ext cx="891793" cy="818351"/>
          </a:xfrm>
          <a:prstGeom prst="rect">
            <a:avLst/>
          </a:prstGeom>
          <a:noFill/>
          <a:ln>
            <a:noFill/>
          </a:ln>
        </p:spPr>
      </p:pic>
      <p:sp>
        <p:nvSpPr>
          <p:cNvPr id="38" name="Google Shape;38;p1"/>
          <p:cNvSpPr txBox="1"/>
          <p:nvPr/>
        </p:nvSpPr>
        <p:spPr>
          <a:xfrm>
            <a:off x="1156611" y="8218160"/>
            <a:ext cx="63585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25% rebate is available to all of customers</a:t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" name="Google Shape;39;p1"/>
          <p:cNvSpPr txBox="1"/>
          <p:nvPr/>
        </p:nvSpPr>
        <p:spPr>
          <a:xfrm>
            <a:off x="1156611" y="9037655"/>
            <a:ext cx="65205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One tree planted on your behalf</a:t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" name="Google Shape;40;p1"/>
          <p:cNvSpPr txBox="1"/>
          <p:nvPr/>
        </p:nvSpPr>
        <p:spPr>
          <a:xfrm>
            <a:off x="1144707" y="9807436"/>
            <a:ext cx="67782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$50 in Reward Dollars every month </a:t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1" name="Google Shape;41;p1"/>
          <p:cNvSpPr txBox="1"/>
          <p:nvPr/>
        </p:nvSpPr>
        <p:spPr>
          <a:xfrm>
            <a:off x="5465568" y="10176736"/>
            <a:ext cx="6004500" cy="292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Source: www.papowerswitch.com</a:t>
            </a:r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A close up of a logo&#10;&#10;Description automatically generated" id="42" name="Google Shape;42;p1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-16932" y="-11491"/>
            <a:ext cx="8282792" cy="30677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Default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